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1287" r:id="rId2"/>
    <p:sldId id="1269" r:id="rId3"/>
    <p:sldId id="1270" r:id="rId4"/>
    <p:sldId id="1271" r:id="rId5"/>
    <p:sldId id="1272" r:id="rId6"/>
    <p:sldId id="1273" r:id="rId7"/>
    <p:sldId id="1292" r:id="rId8"/>
    <p:sldId id="1293" r:id="rId9"/>
    <p:sldId id="1294" r:id="rId10"/>
    <p:sldId id="1295" r:id="rId11"/>
    <p:sldId id="1296" r:id="rId12"/>
    <p:sldId id="1305" r:id="rId13"/>
    <p:sldId id="1306" r:id="rId14"/>
    <p:sldId id="1307" r:id="rId15"/>
    <p:sldId id="1274" r:id="rId16"/>
    <p:sldId id="1276" r:id="rId17"/>
    <p:sldId id="1277" r:id="rId18"/>
    <p:sldId id="1278" r:id="rId19"/>
    <p:sldId id="1279" r:id="rId20"/>
    <p:sldId id="1275" r:id="rId21"/>
    <p:sldId id="1308" r:id="rId22"/>
    <p:sldId id="1297" r:id="rId23"/>
    <p:sldId id="1298" r:id="rId24"/>
    <p:sldId id="1301" r:id="rId25"/>
    <p:sldId id="1299" r:id="rId26"/>
    <p:sldId id="1309" r:id="rId27"/>
    <p:sldId id="1300" r:id="rId28"/>
    <p:sldId id="1302" r:id="rId29"/>
    <p:sldId id="1303" r:id="rId30"/>
    <p:sldId id="1304" r:id="rId31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90154" autoAdjust="0"/>
  </p:normalViewPr>
  <p:slideViewPr>
    <p:cSldViewPr>
      <p:cViewPr varScale="1">
        <p:scale>
          <a:sx n="75" d="100"/>
          <a:sy n="75" d="100"/>
        </p:scale>
        <p:origin x="97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CEF06C-B910-4FAD-A5E6-775894F8EE33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8086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Vorlesung 5 – Teil 2</a:t>
            </a:r>
            <a:br>
              <a:rPr lang="de-DE" dirty="0" smtClean="0"/>
            </a:br>
            <a:r>
              <a:rPr lang="de-DE" dirty="0" err="1" smtClean="0"/>
              <a:t>Statemaschine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(Zustandsautomat)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6455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err="1" smtClean="0"/>
              <a:t>Reset</a:t>
            </a:r>
            <a:r>
              <a:rPr lang="de-DE" dirty="0" smtClean="0"/>
              <a:t>-Eingang</a:t>
            </a:r>
          </a:p>
          <a:p>
            <a:r>
              <a:rPr lang="de-DE" dirty="0"/>
              <a:t>Wenn </a:t>
            </a:r>
            <a:r>
              <a:rPr lang="de-DE" dirty="0" err="1"/>
              <a:t>Reset</a:t>
            </a:r>
            <a:r>
              <a:rPr lang="de-DE" dirty="0"/>
              <a:t> = 1 ist, kommt der Automat in einen bestimmten </a:t>
            </a:r>
            <a:r>
              <a:rPr lang="de-DE" dirty="0" smtClean="0"/>
              <a:t>Zustand</a:t>
            </a:r>
          </a:p>
          <a:p>
            <a:r>
              <a:rPr lang="de-DE" dirty="0" err="1"/>
              <a:t>Reset</a:t>
            </a:r>
            <a:r>
              <a:rPr lang="de-DE" dirty="0"/>
              <a:t> kann synchron oder synchron sein. Wenn es synchron ist, wird es wie ein normaler Eingang behandelt. Die Zustandsänderung passiert auf die Taktflanke. Wenn das </a:t>
            </a:r>
            <a:r>
              <a:rPr lang="de-DE" dirty="0" err="1"/>
              <a:t>Reset</a:t>
            </a:r>
            <a:r>
              <a:rPr lang="de-DE" dirty="0"/>
              <a:t> asynchron ist, passiert die Zustandsänderung auf </a:t>
            </a:r>
            <a:r>
              <a:rPr lang="de-DE" dirty="0" err="1"/>
              <a:t>Reset</a:t>
            </a:r>
            <a:r>
              <a:rPr lang="de-DE" dirty="0"/>
              <a:t> </a:t>
            </a:r>
            <a:r>
              <a:rPr lang="de-DE" dirty="0" smtClean="0"/>
              <a:t>Flanke</a:t>
            </a:r>
            <a:endParaRPr lang="de-DE" dirty="0"/>
          </a:p>
          <a:p>
            <a:endParaRPr lang="de-DE" dirty="0"/>
          </a:p>
        </p:txBody>
      </p:sp>
      <p:sp>
        <p:nvSpPr>
          <p:cNvPr id="80" name="Ellipse 79"/>
          <p:cNvSpPr/>
          <p:nvPr/>
        </p:nvSpPr>
        <p:spPr bwMode="auto">
          <a:xfrm>
            <a:off x="2590800" y="25908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82" name="Ellipse 81"/>
          <p:cNvSpPr/>
          <p:nvPr/>
        </p:nvSpPr>
        <p:spPr bwMode="auto">
          <a:xfrm>
            <a:off x="1600200" y="36576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6" name="Ellipse 85"/>
          <p:cNvSpPr/>
          <p:nvPr/>
        </p:nvSpPr>
        <p:spPr bwMode="auto">
          <a:xfrm>
            <a:off x="3505200" y="36576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cxnSp>
        <p:nvCxnSpPr>
          <p:cNvPr id="7" name="Gerade Verbindung mit Pfeil 6"/>
          <p:cNvCxnSpPr/>
          <p:nvPr/>
        </p:nvCxnSpPr>
        <p:spPr bwMode="auto">
          <a:xfrm flipH="1">
            <a:off x="2514600" y="3048000"/>
            <a:ext cx="7620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3352800" y="3048000"/>
            <a:ext cx="685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2444697" y="3124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7" name="Textfeld 86"/>
          <p:cNvSpPr txBox="1"/>
          <p:nvPr/>
        </p:nvSpPr>
        <p:spPr>
          <a:xfrm>
            <a:off x="3733800" y="3124200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!a &amp; b</a:t>
            </a:r>
            <a:endParaRPr lang="en-US" dirty="0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1676400" y="2819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Ellipse 7"/>
          <p:cNvSpPr/>
          <p:nvPr/>
        </p:nvSpPr>
        <p:spPr bwMode="auto">
          <a:xfrm>
            <a:off x="1524000" y="2743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16" name="Ellipse 15"/>
          <p:cNvSpPr/>
          <p:nvPr/>
        </p:nvSpPr>
        <p:spPr bwMode="auto">
          <a:xfrm>
            <a:off x="2590800" y="50292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17" name="Ellipse 16"/>
          <p:cNvSpPr/>
          <p:nvPr/>
        </p:nvSpPr>
        <p:spPr bwMode="auto">
          <a:xfrm>
            <a:off x="1600200" y="60960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18" name="Ellipse 17"/>
          <p:cNvSpPr/>
          <p:nvPr/>
        </p:nvSpPr>
        <p:spPr bwMode="auto">
          <a:xfrm>
            <a:off x="3505200" y="60960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2514600" y="5486400"/>
            <a:ext cx="7620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mit Pfeil 19"/>
          <p:cNvCxnSpPr/>
          <p:nvPr/>
        </p:nvCxnSpPr>
        <p:spPr bwMode="auto">
          <a:xfrm>
            <a:off x="3352800" y="5486400"/>
            <a:ext cx="685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2061987" y="5562600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</a:t>
            </a:r>
            <a:r>
              <a:rPr lang="en-US" dirty="0" smtClean="0"/>
              <a:t>Res &amp; a</a:t>
            </a:r>
            <a:endParaRPr lang="en-US" dirty="0"/>
          </a:p>
        </p:txBody>
      </p:sp>
      <p:sp>
        <p:nvSpPr>
          <p:cNvPr id="22" name="Textfeld 21"/>
          <p:cNvSpPr txBox="1"/>
          <p:nvPr/>
        </p:nvSpPr>
        <p:spPr>
          <a:xfrm>
            <a:off x="3810000" y="5562600"/>
            <a:ext cx="1091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!Res &amp; !a &amp; b</a:t>
            </a:r>
            <a:endParaRPr lang="en-US" dirty="0"/>
          </a:p>
        </p:txBody>
      </p:sp>
      <p:sp>
        <p:nvSpPr>
          <p:cNvPr id="10" name="Freihandform 9"/>
          <p:cNvSpPr/>
          <p:nvPr/>
        </p:nvSpPr>
        <p:spPr bwMode="auto">
          <a:xfrm>
            <a:off x="4274288" y="5188688"/>
            <a:ext cx="1345915" cy="1063256"/>
          </a:xfrm>
          <a:custGeom>
            <a:avLst/>
            <a:gdLst>
              <a:gd name="connsiteX0" fmla="*/ 909084 w 1345915"/>
              <a:gd name="connsiteY0" fmla="*/ 1063256 h 1063256"/>
              <a:gd name="connsiteX1" fmla="*/ 1302489 w 1345915"/>
              <a:gd name="connsiteY1" fmla="*/ 191386 h 1063256"/>
              <a:gd name="connsiteX2" fmla="*/ 0 w 1345915"/>
              <a:gd name="connsiteY2" fmla="*/ 0 h 1063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5915" h="1063256">
                <a:moveTo>
                  <a:pt x="909084" y="1063256"/>
                </a:moveTo>
                <a:cubicBezTo>
                  <a:pt x="1181543" y="715925"/>
                  <a:pt x="1454003" y="368595"/>
                  <a:pt x="1302489" y="191386"/>
                </a:cubicBezTo>
                <a:cubicBezTo>
                  <a:pt x="1150975" y="14177"/>
                  <a:pt x="575487" y="7088"/>
                  <a:pt x="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5638800" y="5486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</a:t>
            </a:r>
            <a:endParaRPr lang="en-US" dirty="0"/>
          </a:p>
        </p:txBody>
      </p:sp>
      <p:sp>
        <p:nvSpPr>
          <p:cNvPr id="27" name="Freihandform 26"/>
          <p:cNvSpPr/>
          <p:nvPr/>
        </p:nvSpPr>
        <p:spPr bwMode="auto">
          <a:xfrm flipH="1">
            <a:off x="838200" y="5257800"/>
            <a:ext cx="1345915" cy="1063256"/>
          </a:xfrm>
          <a:custGeom>
            <a:avLst/>
            <a:gdLst>
              <a:gd name="connsiteX0" fmla="*/ 909084 w 1345915"/>
              <a:gd name="connsiteY0" fmla="*/ 1063256 h 1063256"/>
              <a:gd name="connsiteX1" fmla="*/ 1302489 w 1345915"/>
              <a:gd name="connsiteY1" fmla="*/ 191386 h 1063256"/>
              <a:gd name="connsiteX2" fmla="*/ 0 w 1345915"/>
              <a:gd name="connsiteY2" fmla="*/ 0 h 1063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5915" h="1063256">
                <a:moveTo>
                  <a:pt x="909084" y="1063256"/>
                </a:moveTo>
                <a:cubicBezTo>
                  <a:pt x="1181543" y="715925"/>
                  <a:pt x="1454003" y="368595"/>
                  <a:pt x="1302489" y="191386"/>
                </a:cubicBezTo>
                <a:cubicBezTo>
                  <a:pt x="1150975" y="14177"/>
                  <a:pt x="575487" y="7088"/>
                  <a:pt x="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914400" y="5486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</a:t>
            </a:r>
            <a:endParaRPr lang="en-US" dirty="0"/>
          </a:p>
        </p:txBody>
      </p:sp>
      <p:sp>
        <p:nvSpPr>
          <p:cNvPr id="12" name="Horizontaler Bildlauf 11"/>
          <p:cNvSpPr/>
          <p:nvPr/>
        </p:nvSpPr>
        <p:spPr bwMode="auto">
          <a:xfrm>
            <a:off x="5715000" y="2895600"/>
            <a:ext cx="1524000" cy="1033272"/>
          </a:xfrm>
          <a:prstGeom prst="horizontalScroll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vereinfacht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Horizontaler Bildlauf 29"/>
          <p:cNvSpPr/>
          <p:nvPr/>
        </p:nvSpPr>
        <p:spPr bwMode="auto">
          <a:xfrm>
            <a:off x="6553200" y="4800600"/>
            <a:ext cx="1524000" cy="1033272"/>
          </a:xfrm>
          <a:prstGeom prst="horizontalScroll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Bedeutung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0939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Code </a:t>
            </a:r>
            <a:r>
              <a:rPr lang="de-DE" dirty="0" smtClean="0"/>
              <a:t>ist übersichtlicher </a:t>
            </a:r>
            <a:r>
              <a:rPr lang="de-DE" dirty="0"/>
              <a:t>als der Zustandsdiagram. CASE Befehl wird nur bei Res = 0 ausgeführt.</a:t>
            </a:r>
          </a:p>
        </p:txBody>
      </p:sp>
      <p:sp>
        <p:nvSpPr>
          <p:cNvPr id="16" name="Ellipse 15"/>
          <p:cNvSpPr/>
          <p:nvPr/>
        </p:nvSpPr>
        <p:spPr bwMode="auto">
          <a:xfrm>
            <a:off x="2590800" y="41148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17" name="Ellipse 16"/>
          <p:cNvSpPr/>
          <p:nvPr/>
        </p:nvSpPr>
        <p:spPr bwMode="auto">
          <a:xfrm>
            <a:off x="1600200" y="51816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18" name="Ellipse 17"/>
          <p:cNvSpPr/>
          <p:nvPr/>
        </p:nvSpPr>
        <p:spPr bwMode="auto">
          <a:xfrm>
            <a:off x="3505200" y="51816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2514600" y="4572000"/>
            <a:ext cx="7620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mit Pfeil 19"/>
          <p:cNvCxnSpPr/>
          <p:nvPr/>
        </p:nvCxnSpPr>
        <p:spPr bwMode="auto">
          <a:xfrm>
            <a:off x="3352800" y="4572000"/>
            <a:ext cx="685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2061987" y="4648200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</a:t>
            </a:r>
            <a:r>
              <a:rPr lang="en-US" dirty="0" smtClean="0"/>
              <a:t>Res &amp; a</a:t>
            </a:r>
            <a:endParaRPr lang="en-US" dirty="0"/>
          </a:p>
        </p:txBody>
      </p:sp>
      <p:sp>
        <p:nvSpPr>
          <p:cNvPr id="22" name="Textfeld 21"/>
          <p:cNvSpPr txBox="1"/>
          <p:nvPr/>
        </p:nvSpPr>
        <p:spPr>
          <a:xfrm>
            <a:off x="3810000" y="4648200"/>
            <a:ext cx="1091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!Res &amp; !a &amp; b</a:t>
            </a:r>
            <a:endParaRPr lang="en-US" dirty="0"/>
          </a:p>
        </p:txBody>
      </p:sp>
      <p:sp>
        <p:nvSpPr>
          <p:cNvPr id="10" name="Freihandform 9"/>
          <p:cNvSpPr/>
          <p:nvPr/>
        </p:nvSpPr>
        <p:spPr bwMode="auto">
          <a:xfrm>
            <a:off x="4274288" y="4274288"/>
            <a:ext cx="1345915" cy="1063256"/>
          </a:xfrm>
          <a:custGeom>
            <a:avLst/>
            <a:gdLst>
              <a:gd name="connsiteX0" fmla="*/ 909084 w 1345915"/>
              <a:gd name="connsiteY0" fmla="*/ 1063256 h 1063256"/>
              <a:gd name="connsiteX1" fmla="*/ 1302489 w 1345915"/>
              <a:gd name="connsiteY1" fmla="*/ 191386 h 1063256"/>
              <a:gd name="connsiteX2" fmla="*/ 0 w 1345915"/>
              <a:gd name="connsiteY2" fmla="*/ 0 h 1063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5915" h="1063256">
                <a:moveTo>
                  <a:pt x="909084" y="1063256"/>
                </a:moveTo>
                <a:cubicBezTo>
                  <a:pt x="1181543" y="715925"/>
                  <a:pt x="1454003" y="368595"/>
                  <a:pt x="1302489" y="191386"/>
                </a:cubicBezTo>
                <a:cubicBezTo>
                  <a:pt x="1150975" y="14177"/>
                  <a:pt x="575487" y="7088"/>
                  <a:pt x="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5638800" y="45720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</a:t>
            </a:r>
            <a:endParaRPr lang="en-US" dirty="0"/>
          </a:p>
        </p:txBody>
      </p:sp>
      <p:sp>
        <p:nvSpPr>
          <p:cNvPr id="27" name="Freihandform 26"/>
          <p:cNvSpPr/>
          <p:nvPr/>
        </p:nvSpPr>
        <p:spPr bwMode="auto">
          <a:xfrm flipH="1">
            <a:off x="838200" y="4343400"/>
            <a:ext cx="1345915" cy="1063256"/>
          </a:xfrm>
          <a:custGeom>
            <a:avLst/>
            <a:gdLst>
              <a:gd name="connsiteX0" fmla="*/ 909084 w 1345915"/>
              <a:gd name="connsiteY0" fmla="*/ 1063256 h 1063256"/>
              <a:gd name="connsiteX1" fmla="*/ 1302489 w 1345915"/>
              <a:gd name="connsiteY1" fmla="*/ 191386 h 1063256"/>
              <a:gd name="connsiteX2" fmla="*/ 0 w 1345915"/>
              <a:gd name="connsiteY2" fmla="*/ 0 h 1063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5915" h="1063256">
                <a:moveTo>
                  <a:pt x="909084" y="1063256"/>
                </a:moveTo>
                <a:cubicBezTo>
                  <a:pt x="1181543" y="715925"/>
                  <a:pt x="1454003" y="368595"/>
                  <a:pt x="1302489" y="191386"/>
                </a:cubicBezTo>
                <a:cubicBezTo>
                  <a:pt x="1150975" y="14177"/>
                  <a:pt x="575487" y="7088"/>
                  <a:pt x="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914400" y="45720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</a:t>
            </a:r>
            <a:endParaRPr lang="en-US" dirty="0"/>
          </a:p>
        </p:txBody>
      </p:sp>
      <p:sp>
        <p:nvSpPr>
          <p:cNvPr id="29" name="Rechteck 28"/>
          <p:cNvSpPr/>
          <p:nvPr/>
        </p:nvSpPr>
        <p:spPr>
          <a:xfrm>
            <a:off x="762000" y="14478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lvl="2" algn="l"/>
            <a:r>
              <a:rPr lang="de-DE" dirty="0" err="1"/>
              <a:t>i</a:t>
            </a:r>
            <a:r>
              <a:rPr lang="de-DE" dirty="0" err="1" smtClean="0"/>
              <a:t>f</a:t>
            </a:r>
            <a:r>
              <a:rPr lang="de-DE" dirty="0" smtClean="0"/>
              <a:t>(Res) </a:t>
            </a:r>
            <a:r>
              <a:rPr lang="de-DE" dirty="0"/>
              <a:t>State &lt;= </a:t>
            </a:r>
            <a:r>
              <a:rPr lang="de-DE" dirty="0" smtClean="0"/>
              <a:t>START;</a:t>
            </a:r>
            <a:endParaRPr lang="de-DE" dirty="0"/>
          </a:p>
          <a:p>
            <a:pPr lvl="2" algn="l"/>
            <a:r>
              <a:rPr lang="de-DE" dirty="0" err="1"/>
              <a:t>e</a:t>
            </a:r>
            <a:r>
              <a:rPr lang="de-DE" dirty="0" err="1" smtClean="0"/>
              <a:t>lse</a:t>
            </a:r>
            <a:r>
              <a:rPr lang="de-DE" dirty="0" smtClean="0"/>
              <a:t> </a:t>
            </a:r>
            <a:r>
              <a:rPr lang="de-DE" dirty="0" err="1" smtClean="0"/>
              <a:t>begin</a:t>
            </a:r>
            <a:endParaRPr lang="de-DE" dirty="0" smtClean="0"/>
          </a:p>
          <a:p>
            <a:pPr lvl="3" algn="l"/>
            <a:r>
              <a:rPr lang="de-DE" dirty="0" err="1"/>
              <a:t>c</a:t>
            </a:r>
            <a:r>
              <a:rPr lang="de-DE" dirty="0" err="1" smtClean="0"/>
              <a:t>ase</a:t>
            </a:r>
            <a:r>
              <a:rPr lang="de-DE" dirty="0" smtClean="0"/>
              <a:t>  (</a:t>
            </a:r>
            <a:r>
              <a:rPr lang="de-DE" dirty="0"/>
              <a:t>State)</a:t>
            </a:r>
          </a:p>
          <a:p>
            <a:pPr lvl="4" algn="l"/>
            <a:r>
              <a:rPr lang="de-DE" dirty="0" smtClean="0"/>
              <a:t>START: </a:t>
            </a:r>
            <a:r>
              <a:rPr lang="de-DE" dirty="0" err="1"/>
              <a:t>begin</a:t>
            </a:r>
            <a:endParaRPr lang="de-DE" dirty="0"/>
          </a:p>
          <a:p>
            <a:pPr lvl="4" algn="l"/>
            <a:r>
              <a:rPr lang="de-DE" dirty="0" err="1" smtClean="0"/>
              <a:t>if</a:t>
            </a:r>
            <a:r>
              <a:rPr lang="de-DE" dirty="0" smtClean="0"/>
              <a:t> (a) </a:t>
            </a:r>
            <a:r>
              <a:rPr lang="de-DE" dirty="0"/>
              <a:t>State &lt;= </a:t>
            </a:r>
            <a:r>
              <a:rPr lang="de-DE" dirty="0" smtClean="0"/>
              <a:t>A;</a:t>
            </a:r>
            <a:endParaRPr lang="de-DE" dirty="0"/>
          </a:p>
          <a:p>
            <a:pPr lvl="4" algn="l"/>
            <a:r>
              <a:rPr lang="de-DE" dirty="0" err="1"/>
              <a:t>e</a:t>
            </a:r>
            <a:r>
              <a:rPr lang="de-DE" dirty="0" err="1" smtClean="0"/>
              <a:t>lse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(b) State </a:t>
            </a:r>
            <a:r>
              <a:rPr lang="de-DE" dirty="0"/>
              <a:t>&lt;= </a:t>
            </a:r>
            <a:r>
              <a:rPr lang="de-DE" dirty="0" smtClean="0"/>
              <a:t>B;</a:t>
            </a:r>
          </a:p>
          <a:p>
            <a:pPr lvl="4" algn="l"/>
            <a:r>
              <a:rPr lang="de-DE" dirty="0" smtClean="0"/>
              <a:t>//</a:t>
            </a:r>
            <a:r>
              <a:rPr lang="de-DE" dirty="0" err="1" smtClean="0"/>
              <a:t>else</a:t>
            </a:r>
            <a:r>
              <a:rPr lang="de-DE" dirty="0" smtClean="0"/>
              <a:t> </a:t>
            </a:r>
            <a:r>
              <a:rPr lang="de-DE" dirty="0"/>
              <a:t>S</a:t>
            </a:r>
            <a:r>
              <a:rPr lang="de-DE" dirty="0" smtClean="0"/>
              <a:t>tate </a:t>
            </a:r>
            <a:r>
              <a:rPr lang="de-DE" dirty="0"/>
              <a:t>&lt;= </a:t>
            </a:r>
            <a:r>
              <a:rPr lang="de-DE" dirty="0" smtClean="0"/>
              <a:t>START;</a:t>
            </a:r>
          </a:p>
          <a:p>
            <a:pPr lvl="4" algn="l"/>
            <a:r>
              <a:rPr lang="de-DE" dirty="0" smtClean="0"/>
              <a:t>A:</a:t>
            </a:r>
          </a:p>
          <a:p>
            <a:pPr lvl="4" algn="l"/>
            <a:r>
              <a:rPr lang="de-DE" dirty="0" smtClean="0"/>
              <a:t>B:</a:t>
            </a:r>
          </a:p>
          <a:p>
            <a:pPr lvl="4" algn="l"/>
            <a:r>
              <a:rPr lang="de-DE" dirty="0" smtClean="0"/>
              <a:t>…</a:t>
            </a:r>
          </a:p>
          <a:p>
            <a:pPr lvl="3" algn="l"/>
            <a:r>
              <a:rPr lang="de-DE" dirty="0" err="1"/>
              <a:t>e</a:t>
            </a:r>
            <a:r>
              <a:rPr lang="de-DE" dirty="0" err="1" smtClean="0"/>
              <a:t>ndcase</a:t>
            </a:r>
            <a:endParaRPr lang="de-DE" dirty="0" smtClean="0"/>
          </a:p>
          <a:p>
            <a:pPr lvl="2" algn="l"/>
            <a:r>
              <a:rPr lang="de-DE" dirty="0"/>
              <a:t>e</a:t>
            </a:r>
            <a:r>
              <a:rPr lang="de-DE" dirty="0" smtClean="0"/>
              <a:t>nd//not </a:t>
            </a:r>
            <a:r>
              <a:rPr lang="de-DE" dirty="0" err="1" smtClean="0"/>
              <a:t>reset</a:t>
            </a:r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6437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3886200" y="2362200"/>
            <a:ext cx="6858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Flussdiagramm: Verzögerung 5"/>
          <p:cNvSpPr/>
          <p:nvPr/>
        </p:nvSpPr>
        <p:spPr bwMode="auto">
          <a:xfrm>
            <a:off x="1143000" y="2743200"/>
            <a:ext cx="685800" cy="609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r Verbinder 7"/>
          <p:cNvCxnSpPr/>
          <p:nvPr/>
        </p:nvCxnSpPr>
        <p:spPr bwMode="auto">
          <a:xfrm>
            <a:off x="6096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>
            <a:off x="609600" y="3200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r Verbinder 9"/>
          <p:cNvCxnSpPr/>
          <p:nvPr/>
        </p:nvCxnSpPr>
        <p:spPr bwMode="auto">
          <a:xfrm>
            <a:off x="1828800" y="3048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2590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2" name="Textfeld 11"/>
          <p:cNvSpPr txBox="1"/>
          <p:nvPr/>
        </p:nvSpPr>
        <p:spPr>
          <a:xfrm>
            <a:off x="609600" y="2895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1981200" y="2743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4" name="Gerader Verbinder 13"/>
          <p:cNvCxnSpPr/>
          <p:nvPr/>
        </p:nvCxnSpPr>
        <p:spPr bwMode="auto">
          <a:xfrm>
            <a:off x="3352800" y="2590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3886200" y="2438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6" name="Gerader Verbinder 15"/>
          <p:cNvCxnSpPr/>
          <p:nvPr/>
        </p:nvCxnSpPr>
        <p:spPr bwMode="auto">
          <a:xfrm>
            <a:off x="4572000" y="2590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4719591" y="22860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cxnSp>
        <p:nvCxnSpPr>
          <p:cNvPr id="18" name="Gerader Verbinder 17"/>
          <p:cNvCxnSpPr/>
          <p:nvPr/>
        </p:nvCxnSpPr>
        <p:spPr bwMode="auto">
          <a:xfrm>
            <a:off x="3352800" y="3200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r Verbinder 19"/>
          <p:cNvCxnSpPr/>
          <p:nvPr/>
        </p:nvCxnSpPr>
        <p:spPr bwMode="auto">
          <a:xfrm>
            <a:off x="3886200" y="31242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r Verbinder 21"/>
          <p:cNvCxnSpPr/>
          <p:nvPr/>
        </p:nvCxnSpPr>
        <p:spPr bwMode="auto">
          <a:xfrm flipH="1">
            <a:off x="3886200" y="32004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3331160" y="2971800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ck</a:t>
            </a:r>
            <a:endParaRPr lang="en-US" dirty="0"/>
          </a:p>
        </p:txBody>
      </p:sp>
      <p:sp>
        <p:nvSpPr>
          <p:cNvPr id="24" name="Textfeld 23"/>
          <p:cNvSpPr txBox="1"/>
          <p:nvPr/>
        </p:nvSpPr>
        <p:spPr>
          <a:xfrm>
            <a:off x="1295400" y="3886200"/>
            <a:ext cx="2514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reg Q;</a:t>
            </a:r>
            <a:r>
              <a:rPr lang="de-DE" dirty="0"/>
              <a:t> </a:t>
            </a:r>
            <a:endParaRPr lang="de-DE" dirty="0" smtClean="0"/>
          </a:p>
          <a:p>
            <a:pPr algn="l"/>
            <a:r>
              <a:rPr lang="en-US" dirty="0" smtClean="0"/>
              <a:t>wire A, B, Y;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assign Y = A &amp; B;</a:t>
            </a:r>
          </a:p>
          <a:p>
            <a:pPr algn="l"/>
            <a:r>
              <a:rPr lang="de-DE" dirty="0"/>
              <a:t> </a:t>
            </a:r>
            <a:endParaRPr lang="en-US" dirty="0"/>
          </a:p>
          <a:p>
            <a:pPr algn="l"/>
            <a:r>
              <a:rPr lang="de-DE" dirty="0" err="1"/>
              <a:t>always</a:t>
            </a:r>
            <a:r>
              <a:rPr lang="de-DE" dirty="0"/>
              <a:t> @ (</a:t>
            </a:r>
            <a:r>
              <a:rPr lang="de-DE" dirty="0" err="1"/>
              <a:t>posedge</a:t>
            </a:r>
            <a:r>
              <a:rPr lang="de-DE" dirty="0"/>
              <a:t> </a:t>
            </a:r>
            <a:r>
              <a:rPr lang="de-DE" dirty="0" err="1" smtClean="0"/>
              <a:t>clk</a:t>
            </a:r>
            <a:r>
              <a:rPr lang="de-DE" dirty="0" smtClean="0"/>
              <a:t>) </a:t>
            </a:r>
            <a:r>
              <a:rPr lang="de-DE" dirty="0" err="1" smtClean="0"/>
              <a:t>begin</a:t>
            </a:r>
            <a:r>
              <a:rPr lang="de-DE" dirty="0" smtClean="0"/>
              <a:t> </a:t>
            </a:r>
            <a:endParaRPr lang="en-US" dirty="0"/>
          </a:p>
          <a:p>
            <a:pPr algn="l"/>
            <a:endParaRPr lang="de-DE" dirty="0" smtClean="0"/>
          </a:p>
          <a:p>
            <a:pPr lvl="1" algn="l"/>
            <a:r>
              <a:rPr lang="de-DE" dirty="0" smtClean="0"/>
              <a:t>Q &lt;= Y;</a:t>
            </a:r>
          </a:p>
          <a:p>
            <a:pPr lvl="1" algn="l"/>
            <a:r>
              <a:rPr lang="de-DE" dirty="0" smtClean="0"/>
              <a:t>//Q &lt;= A &amp; B;</a:t>
            </a:r>
            <a:endParaRPr lang="en-US" dirty="0"/>
          </a:p>
          <a:p>
            <a:pPr algn="l"/>
            <a:r>
              <a:rPr lang="de-DE" dirty="0"/>
              <a:t> </a:t>
            </a:r>
            <a:endParaRPr lang="en-US" dirty="0"/>
          </a:p>
          <a:p>
            <a:pPr algn="l"/>
            <a:r>
              <a:rPr lang="de-DE" dirty="0" smtClean="0"/>
              <a:t>end</a:t>
            </a:r>
            <a:endParaRPr lang="en-US" dirty="0"/>
          </a:p>
          <a:p>
            <a:pPr algn="l"/>
            <a:endParaRPr lang="de-DE" dirty="0"/>
          </a:p>
        </p:txBody>
      </p:sp>
      <p:cxnSp>
        <p:nvCxnSpPr>
          <p:cNvPr id="26" name="Gerader Verbinder 25"/>
          <p:cNvCxnSpPr/>
          <p:nvPr/>
        </p:nvCxnSpPr>
        <p:spPr bwMode="auto">
          <a:xfrm flipV="1">
            <a:off x="2362200" y="2590800"/>
            <a:ext cx="9906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05471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3886200" y="2362200"/>
            <a:ext cx="6858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Flussdiagramm: Verzögerung 5"/>
          <p:cNvSpPr/>
          <p:nvPr/>
        </p:nvSpPr>
        <p:spPr bwMode="auto">
          <a:xfrm>
            <a:off x="1143000" y="2743200"/>
            <a:ext cx="685800" cy="609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r Verbinder 7"/>
          <p:cNvCxnSpPr/>
          <p:nvPr/>
        </p:nvCxnSpPr>
        <p:spPr bwMode="auto">
          <a:xfrm>
            <a:off x="6096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>
            <a:off x="609600" y="3200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r Verbinder 9"/>
          <p:cNvCxnSpPr/>
          <p:nvPr/>
        </p:nvCxnSpPr>
        <p:spPr bwMode="auto">
          <a:xfrm>
            <a:off x="1828800" y="3048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2590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2" name="Textfeld 11"/>
          <p:cNvSpPr txBox="1"/>
          <p:nvPr/>
        </p:nvSpPr>
        <p:spPr>
          <a:xfrm>
            <a:off x="609600" y="2895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1981200" y="2743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4" name="Gerader Verbinder 13"/>
          <p:cNvCxnSpPr/>
          <p:nvPr/>
        </p:nvCxnSpPr>
        <p:spPr bwMode="auto">
          <a:xfrm>
            <a:off x="3352800" y="2590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3886200" y="2438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6" name="Gerader Verbinder 15"/>
          <p:cNvCxnSpPr/>
          <p:nvPr/>
        </p:nvCxnSpPr>
        <p:spPr bwMode="auto">
          <a:xfrm>
            <a:off x="4572000" y="2590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4719591" y="22860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cxnSp>
        <p:nvCxnSpPr>
          <p:cNvPr id="18" name="Gerader Verbinder 17"/>
          <p:cNvCxnSpPr/>
          <p:nvPr/>
        </p:nvCxnSpPr>
        <p:spPr bwMode="auto">
          <a:xfrm>
            <a:off x="3352800" y="3200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r Verbinder 19"/>
          <p:cNvCxnSpPr/>
          <p:nvPr/>
        </p:nvCxnSpPr>
        <p:spPr bwMode="auto">
          <a:xfrm>
            <a:off x="3886200" y="31242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r Verbinder 21"/>
          <p:cNvCxnSpPr/>
          <p:nvPr/>
        </p:nvCxnSpPr>
        <p:spPr bwMode="auto">
          <a:xfrm flipH="1">
            <a:off x="3886200" y="32004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3331160" y="2971800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ck</a:t>
            </a:r>
            <a:endParaRPr lang="en-US" dirty="0"/>
          </a:p>
        </p:txBody>
      </p:sp>
      <p:sp>
        <p:nvSpPr>
          <p:cNvPr id="24" name="Textfeld 23"/>
          <p:cNvSpPr txBox="1"/>
          <p:nvPr/>
        </p:nvSpPr>
        <p:spPr>
          <a:xfrm>
            <a:off x="1295400" y="3886200"/>
            <a:ext cx="2514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err="1"/>
              <a:t>module</a:t>
            </a:r>
            <a:r>
              <a:rPr lang="de-DE" dirty="0"/>
              <a:t> </a:t>
            </a:r>
            <a:r>
              <a:rPr lang="de-DE" dirty="0" smtClean="0"/>
              <a:t>Test (</a:t>
            </a:r>
            <a:endParaRPr lang="en-US" dirty="0"/>
          </a:p>
          <a:p>
            <a:pPr algn="l"/>
            <a:r>
              <a:rPr lang="de-DE" dirty="0"/>
              <a:t>   </a:t>
            </a:r>
            <a:r>
              <a:rPr lang="de-DE" dirty="0" err="1"/>
              <a:t>input</a:t>
            </a:r>
            <a:r>
              <a:rPr lang="de-DE" dirty="0"/>
              <a:t> </a:t>
            </a:r>
            <a:r>
              <a:rPr lang="de-DE" dirty="0" smtClean="0"/>
              <a:t>A,</a:t>
            </a:r>
            <a:endParaRPr lang="en-US" dirty="0"/>
          </a:p>
          <a:p>
            <a:pPr algn="l"/>
            <a:r>
              <a:rPr lang="de-DE" dirty="0"/>
              <a:t>   </a:t>
            </a:r>
            <a:r>
              <a:rPr lang="de-DE" dirty="0" err="1"/>
              <a:t>input</a:t>
            </a:r>
            <a:r>
              <a:rPr lang="de-DE" dirty="0"/>
              <a:t> </a:t>
            </a:r>
            <a:r>
              <a:rPr lang="de-DE" dirty="0" smtClean="0"/>
              <a:t>B,</a:t>
            </a:r>
            <a:endParaRPr lang="en-US" dirty="0"/>
          </a:p>
          <a:p>
            <a:pPr algn="l"/>
            <a:r>
              <a:rPr lang="de-DE" dirty="0"/>
              <a:t>   </a:t>
            </a:r>
            <a:r>
              <a:rPr lang="de-DE" dirty="0" err="1" smtClean="0"/>
              <a:t>output</a:t>
            </a:r>
            <a:r>
              <a:rPr lang="de-DE" dirty="0" smtClean="0"/>
              <a:t> reg Q</a:t>
            </a:r>
            <a:endParaRPr lang="en-US" dirty="0"/>
          </a:p>
          <a:p>
            <a:pPr algn="l"/>
            <a:r>
              <a:rPr lang="de-DE" dirty="0"/>
              <a:t>); </a:t>
            </a:r>
            <a:endParaRPr lang="en-US" dirty="0"/>
          </a:p>
          <a:p>
            <a:pPr algn="l"/>
            <a:endParaRPr lang="en-US" dirty="0" smtClean="0"/>
          </a:p>
          <a:p>
            <a:pPr algn="l"/>
            <a:r>
              <a:rPr lang="de-DE" dirty="0"/>
              <a:t> </a:t>
            </a:r>
            <a:endParaRPr lang="en-US" dirty="0"/>
          </a:p>
          <a:p>
            <a:pPr algn="l"/>
            <a:r>
              <a:rPr lang="de-DE" dirty="0" err="1"/>
              <a:t>always</a:t>
            </a:r>
            <a:r>
              <a:rPr lang="de-DE" dirty="0"/>
              <a:t> @ (</a:t>
            </a:r>
            <a:r>
              <a:rPr lang="de-DE" dirty="0" err="1"/>
              <a:t>posedge</a:t>
            </a:r>
            <a:r>
              <a:rPr lang="de-DE" dirty="0"/>
              <a:t> </a:t>
            </a:r>
            <a:r>
              <a:rPr lang="de-DE" dirty="0" err="1" smtClean="0"/>
              <a:t>clk</a:t>
            </a:r>
            <a:r>
              <a:rPr lang="de-DE" dirty="0" smtClean="0"/>
              <a:t>) </a:t>
            </a:r>
            <a:r>
              <a:rPr lang="de-DE" dirty="0" err="1" smtClean="0"/>
              <a:t>begin</a:t>
            </a:r>
            <a:r>
              <a:rPr lang="de-DE" dirty="0" smtClean="0"/>
              <a:t> </a:t>
            </a:r>
            <a:endParaRPr lang="en-US" dirty="0"/>
          </a:p>
          <a:p>
            <a:pPr algn="l"/>
            <a:endParaRPr lang="de-DE" dirty="0" smtClean="0"/>
          </a:p>
          <a:p>
            <a:pPr lvl="1" algn="l"/>
            <a:r>
              <a:rPr lang="de-DE" dirty="0" smtClean="0"/>
              <a:t>Q &lt;= A &amp; B;</a:t>
            </a:r>
            <a:endParaRPr lang="en-US" dirty="0"/>
          </a:p>
          <a:p>
            <a:pPr algn="l"/>
            <a:r>
              <a:rPr lang="de-DE" dirty="0"/>
              <a:t> </a:t>
            </a:r>
            <a:endParaRPr lang="en-US" dirty="0"/>
          </a:p>
          <a:p>
            <a:pPr algn="l"/>
            <a:r>
              <a:rPr lang="de-DE" dirty="0" smtClean="0"/>
              <a:t>end</a:t>
            </a:r>
          </a:p>
          <a:p>
            <a:pPr algn="l"/>
            <a:r>
              <a:rPr lang="de-DE" dirty="0" err="1" smtClean="0"/>
              <a:t>endmodule</a:t>
            </a:r>
            <a:endParaRPr lang="en-US" dirty="0"/>
          </a:p>
          <a:p>
            <a:pPr algn="l"/>
            <a:endParaRPr lang="de-DE" dirty="0"/>
          </a:p>
        </p:txBody>
      </p:sp>
      <p:cxnSp>
        <p:nvCxnSpPr>
          <p:cNvPr id="26" name="Gerader Verbinder 25"/>
          <p:cNvCxnSpPr/>
          <p:nvPr/>
        </p:nvCxnSpPr>
        <p:spPr bwMode="auto">
          <a:xfrm flipV="1">
            <a:off x="2362200" y="2590800"/>
            <a:ext cx="9906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Rechteck 18"/>
          <p:cNvSpPr/>
          <p:nvPr/>
        </p:nvSpPr>
        <p:spPr bwMode="auto">
          <a:xfrm>
            <a:off x="990600" y="2057400"/>
            <a:ext cx="3733800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010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3886200" y="2362200"/>
            <a:ext cx="7620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Flussdiagramm: Verzögerung 5"/>
          <p:cNvSpPr/>
          <p:nvPr/>
        </p:nvSpPr>
        <p:spPr bwMode="auto">
          <a:xfrm>
            <a:off x="1143000" y="2743200"/>
            <a:ext cx="685800" cy="609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r Verbinder 7"/>
          <p:cNvCxnSpPr/>
          <p:nvPr/>
        </p:nvCxnSpPr>
        <p:spPr bwMode="auto">
          <a:xfrm>
            <a:off x="6096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>
            <a:off x="609600" y="3200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r Verbinder 9"/>
          <p:cNvCxnSpPr/>
          <p:nvPr/>
        </p:nvCxnSpPr>
        <p:spPr bwMode="auto">
          <a:xfrm>
            <a:off x="1828800" y="3048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2590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2" name="Textfeld 11"/>
          <p:cNvSpPr txBox="1"/>
          <p:nvPr/>
        </p:nvSpPr>
        <p:spPr>
          <a:xfrm>
            <a:off x="609600" y="2895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1981200" y="2743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4" name="Gerader Verbinder 13"/>
          <p:cNvCxnSpPr/>
          <p:nvPr/>
        </p:nvCxnSpPr>
        <p:spPr bwMode="auto">
          <a:xfrm>
            <a:off x="3352800" y="2590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3886200" y="2438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6" name="Gerader Verbinder 15"/>
          <p:cNvCxnSpPr/>
          <p:nvPr/>
        </p:nvCxnSpPr>
        <p:spPr bwMode="auto">
          <a:xfrm>
            <a:off x="46482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4719591" y="22860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cxnSp>
        <p:nvCxnSpPr>
          <p:cNvPr id="18" name="Gerader Verbinder 17"/>
          <p:cNvCxnSpPr/>
          <p:nvPr/>
        </p:nvCxnSpPr>
        <p:spPr bwMode="auto">
          <a:xfrm>
            <a:off x="3352800" y="3200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r Verbinder 19"/>
          <p:cNvCxnSpPr/>
          <p:nvPr/>
        </p:nvCxnSpPr>
        <p:spPr bwMode="auto">
          <a:xfrm>
            <a:off x="3886200" y="31242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r Verbinder 21"/>
          <p:cNvCxnSpPr/>
          <p:nvPr/>
        </p:nvCxnSpPr>
        <p:spPr bwMode="auto">
          <a:xfrm flipH="1">
            <a:off x="3886200" y="32004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3331160" y="2971800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ck</a:t>
            </a:r>
            <a:endParaRPr lang="en-US" dirty="0"/>
          </a:p>
        </p:txBody>
      </p:sp>
      <p:sp>
        <p:nvSpPr>
          <p:cNvPr id="24" name="Textfeld 23"/>
          <p:cNvSpPr txBox="1"/>
          <p:nvPr/>
        </p:nvSpPr>
        <p:spPr>
          <a:xfrm>
            <a:off x="1295400" y="3886200"/>
            <a:ext cx="3429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err="1"/>
              <a:t>module</a:t>
            </a:r>
            <a:r>
              <a:rPr lang="de-DE" dirty="0"/>
              <a:t> </a:t>
            </a:r>
            <a:r>
              <a:rPr lang="de-DE" dirty="0" smtClean="0"/>
              <a:t>Test (</a:t>
            </a:r>
            <a:endParaRPr lang="en-US" dirty="0"/>
          </a:p>
          <a:p>
            <a:pPr algn="l"/>
            <a:r>
              <a:rPr lang="de-DE" dirty="0"/>
              <a:t>   </a:t>
            </a:r>
            <a:r>
              <a:rPr lang="de-DE" dirty="0" err="1"/>
              <a:t>input</a:t>
            </a:r>
            <a:r>
              <a:rPr lang="de-DE" dirty="0"/>
              <a:t> </a:t>
            </a:r>
            <a:r>
              <a:rPr lang="de-DE" dirty="0" smtClean="0"/>
              <a:t>A,</a:t>
            </a:r>
            <a:endParaRPr lang="en-US" dirty="0"/>
          </a:p>
          <a:p>
            <a:pPr algn="l"/>
            <a:r>
              <a:rPr lang="de-DE" dirty="0"/>
              <a:t>   </a:t>
            </a:r>
            <a:r>
              <a:rPr lang="de-DE" dirty="0" err="1"/>
              <a:t>input</a:t>
            </a:r>
            <a:r>
              <a:rPr lang="de-DE" dirty="0"/>
              <a:t> </a:t>
            </a:r>
            <a:r>
              <a:rPr lang="de-DE" dirty="0" smtClean="0"/>
              <a:t>B,</a:t>
            </a:r>
          </a:p>
          <a:p>
            <a:pPr algn="l"/>
            <a:r>
              <a:rPr lang="de-DE" dirty="0" smtClean="0"/>
              <a:t>   </a:t>
            </a:r>
            <a:r>
              <a:rPr lang="de-DE" dirty="0" err="1" smtClean="0"/>
              <a:t>input</a:t>
            </a:r>
            <a:r>
              <a:rPr lang="de-DE" dirty="0" smtClean="0"/>
              <a:t> </a:t>
            </a:r>
            <a:r>
              <a:rPr lang="de-DE" dirty="0" err="1" smtClean="0"/>
              <a:t>res</a:t>
            </a:r>
            <a:r>
              <a:rPr lang="de-DE" dirty="0" smtClean="0"/>
              <a:t>,</a:t>
            </a:r>
            <a:endParaRPr lang="en-US" dirty="0"/>
          </a:p>
          <a:p>
            <a:pPr algn="l"/>
            <a:r>
              <a:rPr lang="de-DE" dirty="0"/>
              <a:t>   </a:t>
            </a:r>
            <a:r>
              <a:rPr lang="de-DE" dirty="0" err="1" smtClean="0"/>
              <a:t>output</a:t>
            </a:r>
            <a:r>
              <a:rPr lang="de-DE" dirty="0" smtClean="0"/>
              <a:t> reg Q</a:t>
            </a:r>
            <a:endParaRPr lang="en-US" dirty="0"/>
          </a:p>
          <a:p>
            <a:pPr algn="l"/>
            <a:r>
              <a:rPr lang="de-DE" dirty="0"/>
              <a:t>);  </a:t>
            </a:r>
            <a:endParaRPr lang="en-US" dirty="0"/>
          </a:p>
          <a:p>
            <a:pPr algn="l"/>
            <a:r>
              <a:rPr lang="de-DE" dirty="0" err="1"/>
              <a:t>always</a:t>
            </a:r>
            <a:r>
              <a:rPr lang="de-DE" dirty="0"/>
              <a:t> @ (</a:t>
            </a:r>
            <a:r>
              <a:rPr lang="de-DE" dirty="0" err="1"/>
              <a:t>posedge</a:t>
            </a:r>
            <a:r>
              <a:rPr lang="de-DE" dirty="0"/>
              <a:t> </a:t>
            </a:r>
            <a:r>
              <a:rPr lang="de-DE" dirty="0" err="1" smtClean="0"/>
              <a:t>clk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posedge</a:t>
            </a:r>
            <a:r>
              <a:rPr lang="de-DE" dirty="0" smtClean="0"/>
              <a:t> </a:t>
            </a:r>
            <a:r>
              <a:rPr lang="de-DE" dirty="0" err="1" smtClean="0"/>
              <a:t>res</a:t>
            </a:r>
            <a:r>
              <a:rPr lang="de-DE" dirty="0" smtClean="0"/>
              <a:t>) </a:t>
            </a:r>
            <a:r>
              <a:rPr lang="de-DE" dirty="0" err="1" smtClean="0"/>
              <a:t>begin</a:t>
            </a:r>
            <a:endParaRPr lang="de-DE" dirty="0" smtClean="0"/>
          </a:p>
          <a:p>
            <a:pPr lvl="1" algn="l"/>
            <a:r>
              <a:rPr lang="de-DE" dirty="0" err="1" smtClean="0"/>
              <a:t>if</a:t>
            </a:r>
            <a:r>
              <a:rPr lang="de-DE" dirty="0" smtClean="0"/>
              <a:t> (</a:t>
            </a:r>
            <a:r>
              <a:rPr lang="de-DE" dirty="0" err="1" smtClean="0"/>
              <a:t>res</a:t>
            </a:r>
            <a:r>
              <a:rPr lang="de-DE" dirty="0" smtClean="0"/>
              <a:t>) Q &lt;= 0;</a:t>
            </a:r>
          </a:p>
          <a:p>
            <a:pPr lvl="1" algn="l"/>
            <a:r>
              <a:rPr lang="de-DE" dirty="0" err="1" smtClean="0"/>
              <a:t>else</a:t>
            </a:r>
            <a:r>
              <a:rPr lang="de-DE" dirty="0" smtClean="0"/>
              <a:t> </a:t>
            </a:r>
            <a:r>
              <a:rPr lang="de-DE" dirty="0" err="1" smtClean="0"/>
              <a:t>begin</a:t>
            </a:r>
            <a:endParaRPr lang="de-DE" dirty="0" smtClean="0"/>
          </a:p>
          <a:p>
            <a:pPr lvl="2" algn="l"/>
            <a:r>
              <a:rPr lang="de-DE" dirty="0" smtClean="0"/>
              <a:t>Q &lt;= A &amp; B</a:t>
            </a:r>
            <a:r>
              <a:rPr lang="de-DE" dirty="0"/>
              <a:t> </a:t>
            </a:r>
            <a:endParaRPr lang="de-DE" dirty="0" smtClean="0"/>
          </a:p>
          <a:p>
            <a:pPr lvl="1" algn="l"/>
            <a:r>
              <a:rPr lang="de-DE" dirty="0" smtClean="0"/>
              <a:t>end//</a:t>
            </a:r>
            <a:r>
              <a:rPr lang="de-DE" dirty="0" err="1" smtClean="0"/>
              <a:t>res</a:t>
            </a:r>
            <a:endParaRPr lang="en-US" dirty="0"/>
          </a:p>
          <a:p>
            <a:pPr algn="l"/>
            <a:r>
              <a:rPr lang="de-DE" dirty="0" smtClean="0"/>
              <a:t>end//</a:t>
            </a:r>
            <a:r>
              <a:rPr lang="de-DE" dirty="0" err="1" smtClean="0"/>
              <a:t>always</a:t>
            </a:r>
            <a:endParaRPr lang="de-DE" dirty="0" smtClean="0"/>
          </a:p>
          <a:p>
            <a:pPr algn="l"/>
            <a:r>
              <a:rPr lang="de-DE" dirty="0" err="1" smtClean="0"/>
              <a:t>endmodule</a:t>
            </a:r>
            <a:endParaRPr lang="en-US" dirty="0"/>
          </a:p>
          <a:p>
            <a:pPr algn="l"/>
            <a:endParaRPr lang="de-DE" dirty="0"/>
          </a:p>
        </p:txBody>
      </p:sp>
      <p:cxnSp>
        <p:nvCxnSpPr>
          <p:cNvPr id="26" name="Gerader Verbinder 25"/>
          <p:cNvCxnSpPr/>
          <p:nvPr/>
        </p:nvCxnSpPr>
        <p:spPr bwMode="auto">
          <a:xfrm flipV="1">
            <a:off x="2362200" y="2590800"/>
            <a:ext cx="9906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Rechteck 18"/>
          <p:cNvSpPr/>
          <p:nvPr/>
        </p:nvSpPr>
        <p:spPr bwMode="auto">
          <a:xfrm>
            <a:off x="990600" y="2057400"/>
            <a:ext cx="3733800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1" name="Gerader Verbinder 30"/>
          <p:cNvCxnSpPr>
            <a:endCxn id="5" idx="2"/>
          </p:cNvCxnSpPr>
          <p:nvPr/>
        </p:nvCxnSpPr>
        <p:spPr bwMode="auto">
          <a:xfrm flipV="1">
            <a:off x="4267200" y="3429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feld 31"/>
          <p:cNvSpPr txBox="1"/>
          <p:nvPr/>
        </p:nvSpPr>
        <p:spPr>
          <a:xfrm>
            <a:off x="3886200" y="37338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860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5" name="Rechteck 4"/>
          <p:cNvSpPr/>
          <p:nvPr/>
        </p:nvSpPr>
        <p:spPr bwMode="auto">
          <a:xfrm>
            <a:off x="5867400" y="3810000"/>
            <a:ext cx="22860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5943600" y="56388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Zustandsautomat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5943600" y="4191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Zähler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5943600" y="4953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Komparator</a:t>
            </a:r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4800600" y="57912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4800600" y="51816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5105400" y="55626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4961299" y="4886608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Zeit</a:t>
            </a:r>
            <a:endParaRPr lang="de-DE" dirty="0"/>
          </a:p>
        </p:txBody>
      </p:sp>
      <p:cxnSp>
        <p:nvCxnSpPr>
          <p:cNvPr id="14" name="Gerade Verbindung mit Pfeil 13"/>
          <p:cNvCxnSpPr/>
          <p:nvPr/>
        </p:nvCxnSpPr>
        <p:spPr bwMode="auto">
          <a:xfrm>
            <a:off x="7391400" y="5943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7489242" y="5638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cxnSp>
        <p:nvCxnSpPr>
          <p:cNvPr id="25" name="Gerade Verbindung mit Pfeil 24"/>
          <p:cNvCxnSpPr/>
          <p:nvPr/>
        </p:nvCxnSpPr>
        <p:spPr bwMode="auto">
          <a:xfrm>
            <a:off x="6629400" y="4648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Freihandform 25"/>
          <p:cNvSpPr/>
          <p:nvPr/>
        </p:nvSpPr>
        <p:spPr bwMode="auto">
          <a:xfrm>
            <a:off x="7387628" y="4481465"/>
            <a:ext cx="407547" cy="1158844"/>
          </a:xfrm>
          <a:custGeom>
            <a:avLst/>
            <a:gdLst>
              <a:gd name="connsiteX0" fmla="*/ 0 w 407547"/>
              <a:gd name="connsiteY0" fmla="*/ 1158844 h 1158844"/>
              <a:gd name="connsiteX1" fmla="*/ 407406 w 407547"/>
              <a:gd name="connsiteY1" fmla="*/ 371192 h 1158844"/>
              <a:gd name="connsiteX2" fmla="*/ 36214 w 407547"/>
              <a:gd name="connsiteY2" fmla="*/ 0 h 115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47" h="1158844">
                <a:moveTo>
                  <a:pt x="0" y="1158844"/>
                </a:moveTo>
                <a:cubicBezTo>
                  <a:pt x="200685" y="861588"/>
                  <a:pt x="401370" y="564333"/>
                  <a:pt x="407406" y="371192"/>
                </a:cubicBezTo>
                <a:cubicBezTo>
                  <a:pt x="413442" y="178051"/>
                  <a:pt x="224828" y="89025"/>
                  <a:pt x="36214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348177" y="41910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53291" y="609600"/>
            <a:ext cx="7214309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000" dirty="0" err="1"/>
              <a:t>module</a:t>
            </a:r>
            <a:r>
              <a:rPr lang="de-DE" sz="1000" dirty="0"/>
              <a:t> </a:t>
            </a:r>
            <a:r>
              <a:rPr lang="de-DE" sz="1000" dirty="0" err="1"/>
              <a:t>Timer</a:t>
            </a:r>
            <a:r>
              <a:rPr lang="de-DE" sz="1000" dirty="0"/>
              <a:t> (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clk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reset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start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comp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output</a:t>
            </a:r>
            <a:r>
              <a:rPr lang="de-DE" sz="1000" dirty="0"/>
              <a:t> </a:t>
            </a:r>
            <a:r>
              <a:rPr lang="de-DE" sz="1000" dirty="0" err="1"/>
              <a:t>wire</a:t>
            </a:r>
            <a:r>
              <a:rPr lang="de-DE" sz="1000" dirty="0"/>
              <a:t> </a:t>
            </a:r>
            <a:r>
              <a:rPr lang="de-DE" sz="1000" dirty="0" err="1"/>
              <a:t>resetcounter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output</a:t>
            </a:r>
            <a:r>
              <a:rPr lang="de-DE" sz="1000" dirty="0"/>
              <a:t> </a:t>
            </a:r>
            <a:r>
              <a:rPr lang="de-DE" sz="1000" dirty="0" err="1"/>
              <a:t>wire</a:t>
            </a:r>
            <a:r>
              <a:rPr lang="de-DE" sz="1000" dirty="0"/>
              <a:t> </a:t>
            </a:r>
            <a:r>
              <a:rPr lang="de-DE" sz="1000" dirty="0" err="1"/>
              <a:t>beep</a:t>
            </a:r>
            <a:r>
              <a:rPr lang="de-DE" sz="1000" dirty="0"/>
              <a:t>   </a:t>
            </a:r>
            <a:endParaRPr lang="en-US" sz="1000" dirty="0"/>
          </a:p>
          <a:p>
            <a:pPr algn="l"/>
            <a:r>
              <a:rPr lang="de-DE" sz="1000" dirty="0" smtClean="0"/>
              <a:t>);</a:t>
            </a:r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/>
              <a:t>reg [1:0] State</a:t>
            </a:r>
            <a:r>
              <a:rPr lang="de-DE" sz="1000" dirty="0" smtClean="0"/>
              <a:t>;</a:t>
            </a:r>
            <a:r>
              <a:rPr lang="de-DE" sz="1000" dirty="0"/>
              <a:t> </a:t>
            </a:r>
            <a:endParaRPr lang="de-DE" sz="1000" dirty="0" smtClean="0"/>
          </a:p>
          <a:p>
            <a:pPr algn="l"/>
            <a:endParaRPr lang="en-US" sz="1000" dirty="0"/>
          </a:p>
          <a:p>
            <a:pPr algn="l"/>
            <a:r>
              <a:rPr lang="de-DE" sz="1000" dirty="0" err="1"/>
              <a:t>parameter</a:t>
            </a:r>
            <a:r>
              <a:rPr lang="de-DE" sz="1000" dirty="0"/>
              <a:t> IDLE = 2'b00, RESETCNT = 2'b01, COUNT = 2'b11, STOP = 2'b10</a:t>
            </a:r>
            <a:r>
              <a:rPr lang="de-DE" sz="1000" dirty="0" smtClean="0"/>
              <a:t>;</a:t>
            </a:r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assign</a:t>
            </a:r>
            <a:r>
              <a:rPr lang="de-DE" sz="1000" dirty="0"/>
              <a:t> </a:t>
            </a:r>
            <a:r>
              <a:rPr lang="de-DE" sz="1000" dirty="0" err="1"/>
              <a:t>resetcounter</a:t>
            </a:r>
            <a:r>
              <a:rPr lang="de-DE" sz="1000" dirty="0"/>
              <a:t> = {State == RESETCNT};</a:t>
            </a:r>
            <a:endParaRPr lang="en-US" sz="1000" dirty="0"/>
          </a:p>
          <a:p>
            <a:pPr algn="l"/>
            <a:r>
              <a:rPr lang="de-DE" sz="1000" dirty="0" err="1"/>
              <a:t>assign</a:t>
            </a:r>
            <a:r>
              <a:rPr lang="de-DE" sz="1000" dirty="0"/>
              <a:t> </a:t>
            </a:r>
            <a:r>
              <a:rPr lang="de-DE" sz="1000" dirty="0" err="1"/>
              <a:t>beep</a:t>
            </a:r>
            <a:r>
              <a:rPr lang="de-DE" sz="1000" dirty="0"/>
              <a:t> = {State == STOP};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always</a:t>
            </a:r>
            <a:r>
              <a:rPr lang="de-DE" sz="1000" dirty="0"/>
              <a:t> @ (</a:t>
            </a:r>
            <a:r>
              <a:rPr lang="de-DE" sz="1000" dirty="0" err="1"/>
              <a:t>posedge</a:t>
            </a:r>
            <a:r>
              <a:rPr lang="de-DE" sz="1000" dirty="0"/>
              <a:t> </a:t>
            </a:r>
            <a:r>
              <a:rPr lang="de-DE" sz="1000" dirty="0" err="1"/>
              <a:t>clk</a:t>
            </a:r>
            <a:r>
              <a:rPr lang="de-DE" sz="1000" dirty="0"/>
              <a:t> </a:t>
            </a:r>
            <a:r>
              <a:rPr lang="de-DE" sz="1000" dirty="0" err="1"/>
              <a:t>or</a:t>
            </a:r>
            <a:r>
              <a:rPr lang="de-DE" sz="1000" dirty="0"/>
              <a:t> </a:t>
            </a:r>
            <a:r>
              <a:rPr lang="de-DE" sz="1000" dirty="0" err="1"/>
              <a:t>posedge</a:t>
            </a:r>
            <a:r>
              <a:rPr lang="de-DE" sz="1000" dirty="0"/>
              <a:t> </a:t>
            </a:r>
            <a:r>
              <a:rPr lang="de-DE" sz="1000" dirty="0" err="1"/>
              <a:t>reset</a:t>
            </a:r>
            <a:r>
              <a:rPr lang="de-DE" sz="1000" dirty="0"/>
              <a:t>) Begin </a:t>
            </a:r>
            <a:endParaRPr lang="en-US" sz="1000" dirty="0"/>
          </a:p>
          <a:p>
            <a:pPr algn="l"/>
            <a:r>
              <a:rPr lang="de-DE" sz="1000" dirty="0" err="1" smtClean="0"/>
              <a:t>if</a:t>
            </a:r>
            <a:r>
              <a:rPr lang="de-DE" sz="1000" dirty="0" smtClean="0"/>
              <a:t> (</a:t>
            </a:r>
            <a:r>
              <a:rPr lang="de-DE" sz="1000" dirty="0" err="1" smtClean="0"/>
              <a:t>reset</a:t>
            </a:r>
            <a:r>
              <a:rPr lang="de-DE" sz="1000" dirty="0" smtClean="0"/>
              <a:t>) State &lt;= IDLE;</a:t>
            </a:r>
            <a:endParaRPr lang="en-US" sz="1000" dirty="0" smtClean="0"/>
          </a:p>
          <a:p>
            <a:pPr algn="l"/>
            <a:r>
              <a:rPr lang="de-DE" sz="1000" dirty="0" err="1" smtClean="0"/>
              <a:t>else</a:t>
            </a:r>
            <a:r>
              <a:rPr lang="de-DE" sz="1000" dirty="0" smtClean="0"/>
              <a:t>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</a:t>
            </a:r>
            <a:r>
              <a:rPr lang="de-DE" sz="1000" dirty="0" err="1" smtClean="0"/>
              <a:t>case</a:t>
            </a:r>
            <a:r>
              <a:rPr lang="de-DE" sz="1000" dirty="0" smtClean="0"/>
              <a:t> (State)</a:t>
            </a:r>
            <a:endParaRPr lang="en-US" sz="1000" dirty="0" smtClean="0"/>
          </a:p>
          <a:p>
            <a:pPr algn="l"/>
            <a:r>
              <a:rPr lang="de-DE" sz="1000" dirty="0" smtClean="0"/>
              <a:t>		IDLE: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</a:t>
            </a:r>
            <a:r>
              <a:rPr lang="de-DE" sz="1000" dirty="0" err="1" smtClean="0"/>
              <a:t>if</a:t>
            </a:r>
            <a:r>
              <a:rPr lang="de-DE" sz="1000" dirty="0" smtClean="0"/>
              <a:t> (Start) State &lt;= RESETCNT;</a:t>
            </a:r>
            <a:endParaRPr lang="en-US" sz="1000" dirty="0" smtClean="0"/>
          </a:p>
          <a:p>
            <a:pPr algn="l"/>
            <a:r>
              <a:rPr lang="de-DE" sz="1000" dirty="0" smtClean="0"/>
              <a:t>			//!Else State &lt;= IDLE;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RESETCNT: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State &lt;= COUNT;</a:t>
            </a:r>
            <a:endParaRPr lang="en-US" sz="1000" dirty="0" smtClean="0"/>
          </a:p>
          <a:p>
            <a:pPr algn="l"/>
            <a:r>
              <a:rPr lang="de-DE" sz="1000" dirty="0" smtClean="0"/>
              <a:t>			//Counter &lt;= 0; 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COUNT: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//Counter &lt;= Counter + 1;</a:t>
            </a:r>
            <a:endParaRPr lang="en-US" sz="1000" dirty="0" smtClean="0"/>
          </a:p>
          <a:p>
            <a:pPr algn="l"/>
            <a:r>
              <a:rPr lang="de-DE" sz="1000" dirty="0" smtClean="0"/>
              <a:t>			</a:t>
            </a:r>
            <a:r>
              <a:rPr lang="de-DE" sz="1000" dirty="0" err="1" smtClean="0"/>
              <a:t>if</a:t>
            </a:r>
            <a:r>
              <a:rPr lang="de-DE" sz="1000" dirty="0" smtClean="0"/>
              <a:t> (</a:t>
            </a:r>
            <a:r>
              <a:rPr lang="de-DE" sz="1000" dirty="0" err="1" smtClean="0"/>
              <a:t>comp</a:t>
            </a:r>
            <a:r>
              <a:rPr lang="de-DE" sz="1000" dirty="0" smtClean="0"/>
              <a:t>) State &lt;= STOP;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STOP: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State &lt;= IDLE;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</a:t>
            </a:r>
            <a:r>
              <a:rPr lang="de-DE" sz="1000" dirty="0" err="1" smtClean="0"/>
              <a:t>endcase</a:t>
            </a:r>
            <a:endParaRPr lang="en-US" sz="1000" dirty="0" smtClean="0"/>
          </a:p>
          <a:p>
            <a:pPr algn="l"/>
            <a:r>
              <a:rPr lang="de-DE" sz="1000" dirty="0" smtClean="0"/>
              <a:t>end//not </a:t>
            </a:r>
            <a:r>
              <a:rPr lang="de-DE" sz="1000" dirty="0" err="1" smtClean="0"/>
              <a:t>reset</a:t>
            </a:r>
            <a:endParaRPr lang="en-US" sz="1000" dirty="0" smtClean="0"/>
          </a:p>
          <a:p>
            <a:pPr algn="l"/>
            <a:r>
              <a:rPr lang="de-DE" sz="1000" dirty="0" smtClean="0"/>
              <a:t>end</a:t>
            </a:r>
            <a:r>
              <a:rPr lang="de-DE" sz="1000" dirty="0"/>
              <a:t>//</a:t>
            </a:r>
            <a:r>
              <a:rPr lang="de-DE" sz="1000" dirty="0" err="1"/>
              <a:t>always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endmodule</a:t>
            </a:r>
            <a:r>
              <a:rPr lang="de-DE" sz="1000" dirty="0"/>
              <a:t> </a:t>
            </a:r>
            <a:endParaRPr lang="en-US" sz="1000" dirty="0"/>
          </a:p>
          <a:p>
            <a:pPr algn="l"/>
            <a:endParaRPr lang="de-DE" dirty="0"/>
          </a:p>
        </p:txBody>
      </p:sp>
      <p:sp>
        <p:nvSpPr>
          <p:cNvPr id="16" name="Ellipse 15"/>
          <p:cNvSpPr/>
          <p:nvPr/>
        </p:nvSpPr>
        <p:spPr bwMode="auto">
          <a:xfrm>
            <a:off x="7086600" y="1143000"/>
            <a:ext cx="914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IDLE</a:t>
            </a:r>
          </a:p>
        </p:txBody>
      </p:sp>
      <p:sp>
        <p:nvSpPr>
          <p:cNvPr id="28" name="Ellipse 27"/>
          <p:cNvSpPr/>
          <p:nvPr/>
        </p:nvSpPr>
        <p:spPr bwMode="auto">
          <a:xfrm>
            <a:off x="7086600" y="17526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RESETCNT</a:t>
            </a:r>
          </a:p>
        </p:txBody>
      </p:sp>
      <p:sp>
        <p:nvSpPr>
          <p:cNvPr id="29" name="Ellipse 28"/>
          <p:cNvSpPr/>
          <p:nvPr/>
        </p:nvSpPr>
        <p:spPr bwMode="auto">
          <a:xfrm>
            <a:off x="7086600" y="24384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COUNT</a:t>
            </a:r>
          </a:p>
        </p:txBody>
      </p:sp>
      <p:sp>
        <p:nvSpPr>
          <p:cNvPr id="30" name="Ellipse 29"/>
          <p:cNvSpPr/>
          <p:nvPr/>
        </p:nvSpPr>
        <p:spPr bwMode="auto">
          <a:xfrm>
            <a:off x="7086600" y="30480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STOP</a:t>
            </a:r>
          </a:p>
        </p:txBody>
      </p:sp>
      <p:cxnSp>
        <p:nvCxnSpPr>
          <p:cNvPr id="18" name="Gerade Verbindung mit Pfeil 17"/>
          <p:cNvCxnSpPr>
            <a:endCxn id="28" idx="0"/>
          </p:cNvCxnSpPr>
          <p:nvPr/>
        </p:nvCxnSpPr>
        <p:spPr bwMode="auto">
          <a:xfrm>
            <a:off x="7696200" y="1524000"/>
            <a:ext cx="1524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7783679" y="1447800"/>
            <a:ext cx="639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Start</a:t>
            </a:r>
            <a:endParaRPr lang="de-DE" dirty="0"/>
          </a:p>
        </p:txBody>
      </p:sp>
      <p:cxnSp>
        <p:nvCxnSpPr>
          <p:cNvPr id="22" name="Gerade Verbindung mit Pfeil 21"/>
          <p:cNvCxnSpPr>
            <a:stCxn id="28" idx="4"/>
            <a:endCxn id="29" idx="0"/>
          </p:cNvCxnSpPr>
          <p:nvPr/>
        </p:nvCxnSpPr>
        <p:spPr bwMode="auto">
          <a:xfrm flipH="1">
            <a:off x="7734300" y="2133600"/>
            <a:ext cx="1143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>
            <a:endCxn id="30" idx="0"/>
          </p:cNvCxnSpPr>
          <p:nvPr/>
        </p:nvCxnSpPr>
        <p:spPr bwMode="auto">
          <a:xfrm flipH="1">
            <a:off x="7734300" y="2819400"/>
            <a:ext cx="762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feld 33"/>
          <p:cNvSpPr txBox="1"/>
          <p:nvPr/>
        </p:nvSpPr>
        <p:spPr>
          <a:xfrm>
            <a:off x="7883123" y="2819400"/>
            <a:ext cx="7232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6625392" y="4648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14336" name="Freihandform 14335"/>
          <p:cNvSpPr/>
          <p:nvPr/>
        </p:nvSpPr>
        <p:spPr bwMode="auto">
          <a:xfrm>
            <a:off x="6482025" y="1466661"/>
            <a:ext cx="987084" cy="2294156"/>
          </a:xfrm>
          <a:custGeom>
            <a:avLst/>
            <a:gdLst>
              <a:gd name="connsiteX0" fmla="*/ 987084 w 987084"/>
              <a:gd name="connsiteY0" fmla="*/ 2000816 h 2294156"/>
              <a:gd name="connsiteX1" fmla="*/ 570625 w 987084"/>
              <a:gd name="connsiteY1" fmla="*/ 2227153 h 2294156"/>
              <a:gd name="connsiteX2" fmla="*/ 256 w 987084"/>
              <a:gd name="connsiteY2" fmla="*/ 950614 h 2294156"/>
              <a:gd name="connsiteX3" fmla="*/ 643052 w 987084"/>
              <a:gd name="connsiteY3" fmla="*/ 0 h 229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7084" h="2294156">
                <a:moveTo>
                  <a:pt x="987084" y="2000816"/>
                </a:moveTo>
                <a:cubicBezTo>
                  <a:pt x="861090" y="2201501"/>
                  <a:pt x="735096" y="2402187"/>
                  <a:pt x="570625" y="2227153"/>
                </a:cubicBezTo>
                <a:cubicBezTo>
                  <a:pt x="406154" y="2052119"/>
                  <a:pt x="-11815" y="1321806"/>
                  <a:pt x="256" y="950614"/>
                </a:cubicBezTo>
                <a:cubicBezTo>
                  <a:pt x="12327" y="579422"/>
                  <a:pt x="327689" y="289711"/>
                  <a:pt x="643052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>
            <a:off x="8686800" y="1905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mit Pfeil 38"/>
          <p:cNvCxnSpPr/>
          <p:nvPr/>
        </p:nvCxnSpPr>
        <p:spPr bwMode="auto">
          <a:xfrm>
            <a:off x="8534400" y="3276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>
            <a:off x="4800600" y="60960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feld 41"/>
          <p:cNvSpPr txBox="1"/>
          <p:nvPr/>
        </p:nvSpPr>
        <p:spPr>
          <a:xfrm>
            <a:off x="4904738" y="5867400"/>
            <a:ext cx="911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Takt/</a:t>
            </a:r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8382000" y="16002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8458200" y="2971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7772400" y="2133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7391400" y="3429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sp>
        <p:nvSpPr>
          <p:cNvPr id="9" name="Textfeld 8"/>
          <p:cNvSpPr txBox="1"/>
          <p:nvPr/>
        </p:nvSpPr>
        <p:spPr>
          <a:xfrm>
            <a:off x="1752600" y="990600"/>
            <a:ext cx="2867645" cy="27699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Module Definition, Eingänge, Ausgänge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2667000" y="1371600"/>
            <a:ext cx="4022385" cy="4572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Typen von Hardware-Komponenten: reg, </a:t>
            </a:r>
            <a:r>
              <a:rPr lang="de-DE" dirty="0" err="1" smtClean="0"/>
              <a:t>wire</a:t>
            </a:r>
            <a:r>
              <a:rPr lang="de-DE" dirty="0" smtClean="0"/>
              <a:t>, </a:t>
            </a:r>
            <a:r>
              <a:rPr lang="de-DE" dirty="0" err="1" smtClean="0"/>
              <a:t>logic</a:t>
            </a:r>
            <a:r>
              <a:rPr lang="de-DE" dirty="0" smtClean="0"/>
              <a:t> (</a:t>
            </a:r>
            <a:r>
              <a:rPr lang="de-DE" dirty="0" err="1" smtClean="0"/>
              <a:t>system</a:t>
            </a:r>
            <a:r>
              <a:rPr lang="de-DE" dirty="0" smtClean="0"/>
              <a:t> </a:t>
            </a:r>
            <a:r>
              <a:rPr lang="de-DE" dirty="0" err="1"/>
              <a:t>v</a:t>
            </a:r>
            <a:r>
              <a:rPr lang="de-DE" dirty="0" err="1" smtClean="0"/>
              <a:t>erilog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47" name="Textfeld 46"/>
          <p:cNvSpPr txBox="1"/>
          <p:nvPr/>
        </p:nvSpPr>
        <p:spPr>
          <a:xfrm>
            <a:off x="4114800" y="2362200"/>
            <a:ext cx="1676400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Parameter-Definition</a:t>
            </a:r>
            <a:endParaRPr lang="en-US" dirty="0"/>
          </a:p>
        </p:txBody>
      </p:sp>
      <p:sp>
        <p:nvSpPr>
          <p:cNvPr id="48" name="Textfeld 47"/>
          <p:cNvSpPr txBox="1"/>
          <p:nvPr/>
        </p:nvSpPr>
        <p:spPr>
          <a:xfrm>
            <a:off x="4953000" y="3048000"/>
            <a:ext cx="16764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“</a:t>
            </a:r>
            <a:r>
              <a:rPr lang="de-DE" dirty="0" err="1" smtClean="0"/>
              <a:t>Assign</a:t>
            </a:r>
            <a:r>
              <a:rPr lang="de-DE" dirty="0" smtClean="0"/>
              <a:t>” Befehl (Kombinatorische Logik)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3200400" y="2819400"/>
            <a:ext cx="1676400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„</a:t>
            </a:r>
            <a:r>
              <a:rPr lang="de-DE" dirty="0" err="1" smtClean="0"/>
              <a:t>Always</a:t>
            </a:r>
            <a:r>
              <a:rPr lang="de-DE" dirty="0" smtClean="0"/>
              <a:t>“ Block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3048000" y="3124200"/>
            <a:ext cx="1676400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Asynchrones </a:t>
            </a:r>
            <a:r>
              <a:rPr lang="de-DE" dirty="0" err="1"/>
              <a:t>r</a:t>
            </a:r>
            <a:r>
              <a:rPr lang="de-DE" dirty="0" err="1" smtClean="0"/>
              <a:t>eset</a:t>
            </a:r>
            <a:endParaRPr lang="de-DE" dirty="0"/>
          </a:p>
        </p:txBody>
      </p:sp>
      <p:sp>
        <p:nvSpPr>
          <p:cNvPr id="51" name="Textfeld 50"/>
          <p:cNvSpPr txBox="1"/>
          <p:nvPr/>
        </p:nvSpPr>
        <p:spPr>
          <a:xfrm>
            <a:off x="228600" y="3962400"/>
            <a:ext cx="11430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 err="1"/>
              <a:t>n</a:t>
            </a:r>
            <a:r>
              <a:rPr lang="de-DE" dirty="0" err="1" smtClean="0"/>
              <a:t>onblocking</a:t>
            </a:r>
            <a:r>
              <a:rPr lang="de-DE" dirty="0" smtClean="0"/>
              <a:t> </a:t>
            </a:r>
            <a:r>
              <a:rPr lang="de-DE" dirty="0" err="1"/>
              <a:t>a</a:t>
            </a:r>
            <a:r>
              <a:rPr lang="de-DE" dirty="0" err="1" smtClean="0"/>
              <a:t>ssignment</a:t>
            </a:r>
            <a:r>
              <a:rPr lang="de-DE" dirty="0" smtClean="0"/>
              <a:t> “&lt;=“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447800" y="1752600"/>
            <a:ext cx="1106393" cy="27699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Kein Komma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954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5" name="Rechteck 4"/>
          <p:cNvSpPr/>
          <p:nvPr/>
        </p:nvSpPr>
        <p:spPr bwMode="auto">
          <a:xfrm>
            <a:off x="5867400" y="3810000"/>
            <a:ext cx="22860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5943600" y="56388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Zustandsautomat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5943600" y="4191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Zähler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5943600" y="4953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Komparator</a:t>
            </a:r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4800600" y="57912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4800600" y="51816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5105400" y="55626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4961299" y="4886608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Zeit</a:t>
            </a:r>
            <a:endParaRPr lang="de-DE" dirty="0"/>
          </a:p>
        </p:txBody>
      </p:sp>
      <p:cxnSp>
        <p:nvCxnSpPr>
          <p:cNvPr id="14" name="Gerade Verbindung mit Pfeil 13"/>
          <p:cNvCxnSpPr/>
          <p:nvPr/>
        </p:nvCxnSpPr>
        <p:spPr bwMode="auto">
          <a:xfrm>
            <a:off x="7391400" y="5943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7489242" y="5638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cxnSp>
        <p:nvCxnSpPr>
          <p:cNvPr id="25" name="Gerade Verbindung mit Pfeil 24"/>
          <p:cNvCxnSpPr/>
          <p:nvPr/>
        </p:nvCxnSpPr>
        <p:spPr bwMode="auto">
          <a:xfrm>
            <a:off x="6629400" y="4648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Freihandform 25"/>
          <p:cNvSpPr/>
          <p:nvPr/>
        </p:nvSpPr>
        <p:spPr bwMode="auto">
          <a:xfrm>
            <a:off x="7387628" y="4481465"/>
            <a:ext cx="407547" cy="1158844"/>
          </a:xfrm>
          <a:custGeom>
            <a:avLst/>
            <a:gdLst>
              <a:gd name="connsiteX0" fmla="*/ 0 w 407547"/>
              <a:gd name="connsiteY0" fmla="*/ 1158844 h 1158844"/>
              <a:gd name="connsiteX1" fmla="*/ 407406 w 407547"/>
              <a:gd name="connsiteY1" fmla="*/ 371192 h 1158844"/>
              <a:gd name="connsiteX2" fmla="*/ 36214 w 407547"/>
              <a:gd name="connsiteY2" fmla="*/ 0 h 115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47" h="1158844">
                <a:moveTo>
                  <a:pt x="0" y="1158844"/>
                </a:moveTo>
                <a:cubicBezTo>
                  <a:pt x="200685" y="861588"/>
                  <a:pt x="401370" y="564333"/>
                  <a:pt x="407406" y="371192"/>
                </a:cubicBezTo>
                <a:cubicBezTo>
                  <a:pt x="413442" y="178051"/>
                  <a:pt x="224828" y="89025"/>
                  <a:pt x="36214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348177" y="41910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 bwMode="auto">
          <a:xfrm>
            <a:off x="7086600" y="1143000"/>
            <a:ext cx="9144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IDLE</a:t>
            </a:r>
          </a:p>
        </p:txBody>
      </p:sp>
      <p:sp>
        <p:nvSpPr>
          <p:cNvPr id="28" name="Ellipse 27"/>
          <p:cNvSpPr/>
          <p:nvPr/>
        </p:nvSpPr>
        <p:spPr bwMode="auto">
          <a:xfrm>
            <a:off x="7086600" y="17526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RESETCNT</a:t>
            </a:r>
          </a:p>
        </p:txBody>
      </p:sp>
      <p:sp>
        <p:nvSpPr>
          <p:cNvPr id="29" name="Ellipse 28"/>
          <p:cNvSpPr/>
          <p:nvPr/>
        </p:nvSpPr>
        <p:spPr bwMode="auto">
          <a:xfrm>
            <a:off x="7086600" y="24384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COUNT</a:t>
            </a:r>
          </a:p>
        </p:txBody>
      </p:sp>
      <p:sp>
        <p:nvSpPr>
          <p:cNvPr id="30" name="Ellipse 29"/>
          <p:cNvSpPr/>
          <p:nvPr/>
        </p:nvSpPr>
        <p:spPr bwMode="auto">
          <a:xfrm>
            <a:off x="7086600" y="30480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STOP</a:t>
            </a:r>
          </a:p>
        </p:txBody>
      </p:sp>
      <p:cxnSp>
        <p:nvCxnSpPr>
          <p:cNvPr id="18" name="Gerade Verbindung mit Pfeil 17"/>
          <p:cNvCxnSpPr>
            <a:endCxn id="28" idx="0"/>
          </p:cNvCxnSpPr>
          <p:nvPr/>
        </p:nvCxnSpPr>
        <p:spPr bwMode="auto">
          <a:xfrm>
            <a:off x="7696200" y="1524000"/>
            <a:ext cx="1524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7783679" y="1447800"/>
            <a:ext cx="639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Start</a:t>
            </a:r>
            <a:endParaRPr lang="de-DE" dirty="0"/>
          </a:p>
        </p:txBody>
      </p:sp>
      <p:cxnSp>
        <p:nvCxnSpPr>
          <p:cNvPr id="22" name="Gerade Verbindung mit Pfeil 21"/>
          <p:cNvCxnSpPr>
            <a:stCxn id="28" idx="4"/>
            <a:endCxn id="29" idx="0"/>
          </p:cNvCxnSpPr>
          <p:nvPr/>
        </p:nvCxnSpPr>
        <p:spPr bwMode="auto">
          <a:xfrm flipH="1">
            <a:off x="7734300" y="2133600"/>
            <a:ext cx="1143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>
            <a:endCxn id="30" idx="0"/>
          </p:cNvCxnSpPr>
          <p:nvPr/>
        </p:nvCxnSpPr>
        <p:spPr bwMode="auto">
          <a:xfrm flipH="1">
            <a:off x="7734300" y="2819400"/>
            <a:ext cx="762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feld 33"/>
          <p:cNvSpPr txBox="1"/>
          <p:nvPr/>
        </p:nvSpPr>
        <p:spPr>
          <a:xfrm>
            <a:off x="7883123" y="2819400"/>
            <a:ext cx="7232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6625392" y="4648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14336" name="Freihandform 14335"/>
          <p:cNvSpPr/>
          <p:nvPr/>
        </p:nvSpPr>
        <p:spPr bwMode="auto">
          <a:xfrm>
            <a:off x="6482025" y="1466661"/>
            <a:ext cx="987084" cy="2294156"/>
          </a:xfrm>
          <a:custGeom>
            <a:avLst/>
            <a:gdLst>
              <a:gd name="connsiteX0" fmla="*/ 987084 w 987084"/>
              <a:gd name="connsiteY0" fmla="*/ 2000816 h 2294156"/>
              <a:gd name="connsiteX1" fmla="*/ 570625 w 987084"/>
              <a:gd name="connsiteY1" fmla="*/ 2227153 h 2294156"/>
              <a:gd name="connsiteX2" fmla="*/ 256 w 987084"/>
              <a:gd name="connsiteY2" fmla="*/ 950614 h 2294156"/>
              <a:gd name="connsiteX3" fmla="*/ 643052 w 987084"/>
              <a:gd name="connsiteY3" fmla="*/ 0 h 229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7084" h="2294156">
                <a:moveTo>
                  <a:pt x="987084" y="2000816"/>
                </a:moveTo>
                <a:cubicBezTo>
                  <a:pt x="861090" y="2201501"/>
                  <a:pt x="735096" y="2402187"/>
                  <a:pt x="570625" y="2227153"/>
                </a:cubicBezTo>
                <a:cubicBezTo>
                  <a:pt x="406154" y="2052119"/>
                  <a:pt x="-11815" y="1321806"/>
                  <a:pt x="256" y="950614"/>
                </a:cubicBezTo>
                <a:cubicBezTo>
                  <a:pt x="12327" y="579422"/>
                  <a:pt x="327689" y="289711"/>
                  <a:pt x="643052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>
            <a:off x="8686800" y="1905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mit Pfeil 38"/>
          <p:cNvCxnSpPr/>
          <p:nvPr/>
        </p:nvCxnSpPr>
        <p:spPr bwMode="auto">
          <a:xfrm>
            <a:off x="8534400" y="3276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>
            <a:off x="4800600" y="60960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feld 41"/>
          <p:cNvSpPr txBox="1"/>
          <p:nvPr/>
        </p:nvSpPr>
        <p:spPr>
          <a:xfrm>
            <a:off x="4904738" y="5867400"/>
            <a:ext cx="911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Takt/</a:t>
            </a:r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8382000" y="16002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8458200" y="2971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7772400" y="2133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7391400" y="3429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253291" y="609600"/>
            <a:ext cx="7214309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000" dirty="0" err="1"/>
              <a:t>module</a:t>
            </a:r>
            <a:r>
              <a:rPr lang="de-DE" sz="1000" dirty="0"/>
              <a:t> </a:t>
            </a:r>
            <a:r>
              <a:rPr lang="de-DE" sz="1000" dirty="0" err="1"/>
              <a:t>Timer</a:t>
            </a:r>
            <a:r>
              <a:rPr lang="de-DE" sz="1000" dirty="0"/>
              <a:t> (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clk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reset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start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comp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output</a:t>
            </a:r>
            <a:r>
              <a:rPr lang="de-DE" sz="1000" dirty="0"/>
              <a:t> </a:t>
            </a:r>
            <a:r>
              <a:rPr lang="de-DE" sz="1000" dirty="0" err="1"/>
              <a:t>wire</a:t>
            </a:r>
            <a:r>
              <a:rPr lang="de-DE" sz="1000" dirty="0"/>
              <a:t> </a:t>
            </a:r>
            <a:r>
              <a:rPr lang="de-DE" sz="1000" dirty="0" err="1"/>
              <a:t>resetcounter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output</a:t>
            </a:r>
            <a:r>
              <a:rPr lang="de-DE" sz="1000" dirty="0"/>
              <a:t> </a:t>
            </a:r>
            <a:r>
              <a:rPr lang="de-DE" sz="1000" dirty="0" err="1"/>
              <a:t>wire</a:t>
            </a:r>
            <a:r>
              <a:rPr lang="de-DE" sz="1000" dirty="0"/>
              <a:t> </a:t>
            </a:r>
            <a:r>
              <a:rPr lang="de-DE" sz="1000" dirty="0" err="1"/>
              <a:t>beep</a:t>
            </a:r>
            <a:r>
              <a:rPr lang="de-DE" sz="1000" dirty="0"/>
              <a:t>   </a:t>
            </a:r>
            <a:endParaRPr lang="en-US" sz="1000" dirty="0"/>
          </a:p>
          <a:p>
            <a:pPr algn="l"/>
            <a:r>
              <a:rPr lang="de-DE" sz="1000" dirty="0" smtClean="0"/>
              <a:t>);</a:t>
            </a:r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/>
              <a:t>reg [1:0] State;</a:t>
            </a:r>
            <a:endParaRPr lang="en-US" sz="1000" dirty="0"/>
          </a:p>
          <a:p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parameter</a:t>
            </a:r>
            <a:r>
              <a:rPr lang="de-DE" sz="1000" dirty="0"/>
              <a:t> IDLE = 2'b00, RESETCNT = 2'b01, COUNT = 2'b11, STOP = 2'b10;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assign</a:t>
            </a:r>
            <a:r>
              <a:rPr lang="de-DE" sz="1000" dirty="0"/>
              <a:t> </a:t>
            </a:r>
            <a:r>
              <a:rPr lang="de-DE" sz="1000" dirty="0" err="1"/>
              <a:t>resetcounter</a:t>
            </a:r>
            <a:r>
              <a:rPr lang="de-DE" sz="1000" dirty="0"/>
              <a:t> = {State == RESETCNT};</a:t>
            </a:r>
            <a:endParaRPr lang="en-US" sz="1000" dirty="0"/>
          </a:p>
          <a:p>
            <a:pPr algn="l"/>
            <a:r>
              <a:rPr lang="de-DE" sz="1000" dirty="0" err="1"/>
              <a:t>assign</a:t>
            </a:r>
            <a:r>
              <a:rPr lang="de-DE" sz="1000" dirty="0"/>
              <a:t> </a:t>
            </a:r>
            <a:r>
              <a:rPr lang="de-DE" sz="1000" dirty="0" err="1"/>
              <a:t>beep</a:t>
            </a:r>
            <a:r>
              <a:rPr lang="de-DE" sz="1000" dirty="0"/>
              <a:t> = {State == STOP};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always</a:t>
            </a:r>
            <a:r>
              <a:rPr lang="de-DE" sz="1000" dirty="0"/>
              <a:t> @ (</a:t>
            </a:r>
            <a:r>
              <a:rPr lang="de-DE" sz="1000" dirty="0" err="1"/>
              <a:t>posedge</a:t>
            </a:r>
            <a:r>
              <a:rPr lang="de-DE" sz="1000" dirty="0"/>
              <a:t> </a:t>
            </a:r>
            <a:r>
              <a:rPr lang="de-DE" sz="1000" dirty="0" err="1"/>
              <a:t>clk</a:t>
            </a:r>
            <a:r>
              <a:rPr lang="de-DE" sz="1000" dirty="0"/>
              <a:t> </a:t>
            </a:r>
            <a:r>
              <a:rPr lang="de-DE" sz="1000" dirty="0" err="1"/>
              <a:t>or</a:t>
            </a:r>
            <a:r>
              <a:rPr lang="de-DE" sz="1000" dirty="0"/>
              <a:t> </a:t>
            </a:r>
            <a:r>
              <a:rPr lang="de-DE" sz="1000" dirty="0" err="1"/>
              <a:t>posedge</a:t>
            </a:r>
            <a:r>
              <a:rPr lang="de-DE" sz="1000" dirty="0"/>
              <a:t> </a:t>
            </a:r>
            <a:r>
              <a:rPr lang="de-DE" sz="1000" dirty="0" err="1"/>
              <a:t>reset</a:t>
            </a:r>
            <a:r>
              <a:rPr lang="de-DE" sz="1000" dirty="0"/>
              <a:t>) Begin </a:t>
            </a:r>
            <a:endParaRPr lang="en-US" sz="1000" dirty="0"/>
          </a:p>
          <a:p>
            <a:pPr algn="l"/>
            <a:r>
              <a:rPr lang="de-DE" sz="1000" dirty="0" err="1" smtClean="0"/>
              <a:t>if</a:t>
            </a:r>
            <a:r>
              <a:rPr lang="de-DE" sz="1000" dirty="0" smtClean="0"/>
              <a:t> (</a:t>
            </a:r>
            <a:r>
              <a:rPr lang="de-DE" sz="1000" dirty="0" err="1" smtClean="0"/>
              <a:t>reset</a:t>
            </a:r>
            <a:r>
              <a:rPr lang="de-DE" sz="1000" dirty="0" smtClean="0"/>
              <a:t>) State &lt;= IDLE;</a:t>
            </a:r>
            <a:endParaRPr lang="en-US" sz="1000" dirty="0" smtClean="0"/>
          </a:p>
          <a:p>
            <a:pPr algn="l"/>
            <a:r>
              <a:rPr lang="de-DE" sz="1000" dirty="0" err="1" smtClean="0"/>
              <a:t>else</a:t>
            </a:r>
            <a:r>
              <a:rPr lang="de-DE" sz="1000" dirty="0" smtClean="0"/>
              <a:t>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</a:t>
            </a:r>
            <a:r>
              <a:rPr lang="de-DE" sz="1000" dirty="0" err="1" smtClean="0"/>
              <a:t>case</a:t>
            </a:r>
            <a:r>
              <a:rPr lang="de-DE" sz="1000" dirty="0" smtClean="0"/>
              <a:t> (State)</a:t>
            </a:r>
            <a:endParaRPr lang="en-US" sz="1000" dirty="0" smtClean="0"/>
          </a:p>
          <a:p>
            <a:pPr algn="l"/>
            <a:r>
              <a:rPr lang="de-DE" sz="1000" dirty="0" smtClean="0"/>
              <a:t>		</a:t>
            </a:r>
            <a:r>
              <a:rPr lang="de-DE" sz="1000" b="1" dirty="0" smtClean="0"/>
              <a:t>IDLE: </a:t>
            </a:r>
            <a:r>
              <a:rPr lang="de-DE" sz="1000" b="1" dirty="0" err="1" smtClean="0"/>
              <a:t>begin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	</a:t>
            </a:r>
            <a:r>
              <a:rPr lang="de-DE" sz="1000" b="1" dirty="0" err="1" smtClean="0"/>
              <a:t>if</a:t>
            </a:r>
            <a:r>
              <a:rPr lang="de-DE" sz="1000" b="1" dirty="0" smtClean="0"/>
              <a:t> (Start) State &lt;= RESETCNT;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	//!Else State &lt;= IDLE;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end</a:t>
            </a:r>
            <a:endParaRPr lang="en-US" sz="1000" b="1" dirty="0" smtClean="0"/>
          </a:p>
          <a:p>
            <a:pPr algn="l"/>
            <a:r>
              <a:rPr lang="de-DE" sz="1000" dirty="0" smtClean="0"/>
              <a:t>		RESETCNT: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State &lt;= COUNT;</a:t>
            </a:r>
            <a:endParaRPr lang="en-US" sz="1000" dirty="0" smtClean="0"/>
          </a:p>
          <a:p>
            <a:pPr algn="l"/>
            <a:r>
              <a:rPr lang="de-DE" sz="1000" dirty="0" smtClean="0"/>
              <a:t>			//Counter &lt;= 0; 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COUNT: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//Counter &lt;= Counter + 1;</a:t>
            </a:r>
            <a:endParaRPr lang="en-US" sz="1000" dirty="0" smtClean="0"/>
          </a:p>
          <a:p>
            <a:pPr algn="l"/>
            <a:r>
              <a:rPr lang="de-DE" sz="1000" dirty="0" smtClean="0"/>
              <a:t>			</a:t>
            </a:r>
            <a:r>
              <a:rPr lang="de-DE" sz="1000" dirty="0" err="1" smtClean="0"/>
              <a:t>if</a:t>
            </a:r>
            <a:r>
              <a:rPr lang="de-DE" sz="1000" dirty="0" smtClean="0"/>
              <a:t> (</a:t>
            </a:r>
            <a:r>
              <a:rPr lang="de-DE" sz="1000" dirty="0" err="1" smtClean="0"/>
              <a:t>comp</a:t>
            </a:r>
            <a:r>
              <a:rPr lang="de-DE" sz="1000" dirty="0" smtClean="0"/>
              <a:t>) State &lt;= STOP;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STOP: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State &lt;= IDLE;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</a:t>
            </a:r>
            <a:r>
              <a:rPr lang="de-DE" sz="1000" dirty="0" err="1" smtClean="0"/>
              <a:t>endcase</a:t>
            </a:r>
            <a:endParaRPr lang="en-US" sz="1000" dirty="0" smtClean="0"/>
          </a:p>
          <a:p>
            <a:pPr algn="l"/>
            <a:r>
              <a:rPr lang="de-DE" sz="1000" dirty="0" smtClean="0"/>
              <a:t>end//not </a:t>
            </a:r>
            <a:r>
              <a:rPr lang="de-DE" sz="1000" dirty="0" err="1" smtClean="0"/>
              <a:t>reset</a:t>
            </a:r>
            <a:endParaRPr lang="en-US" sz="1000" dirty="0" smtClean="0"/>
          </a:p>
          <a:p>
            <a:pPr algn="l"/>
            <a:r>
              <a:rPr lang="de-DE" sz="1000" dirty="0" smtClean="0"/>
              <a:t>end</a:t>
            </a:r>
            <a:r>
              <a:rPr lang="de-DE" sz="1000" dirty="0"/>
              <a:t>//</a:t>
            </a:r>
            <a:r>
              <a:rPr lang="de-DE" sz="1000" dirty="0" err="1"/>
              <a:t>always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endmodule</a:t>
            </a:r>
            <a:r>
              <a:rPr lang="de-DE" sz="1000" dirty="0"/>
              <a:t> </a:t>
            </a:r>
            <a:endParaRPr lang="en-US" sz="1000" dirty="0"/>
          </a:p>
          <a:p>
            <a:pPr algn="l"/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99835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5" name="Rechteck 4"/>
          <p:cNvSpPr/>
          <p:nvPr/>
        </p:nvSpPr>
        <p:spPr bwMode="auto">
          <a:xfrm>
            <a:off x="5867400" y="3810000"/>
            <a:ext cx="22860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5943600" y="56388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Zustandsautomat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5943600" y="4191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Zähler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5943600" y="4953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Komparator</a:t>
            </a:r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4800600" y="57912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4800600" y="51816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5105400" y="55626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4961299" y="4886608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Zeit</a:t>
            </a:r>
            <a:endParaRPr lang="de-DE" dirty="0"/>
          </a:p>
        </p:txBody>
      </p:sp>
      <p:cxnSp>
        <p:nvCxnSpPr>
          <p:cNvPr id="14" name="Gerade Verbindung mit Pfeil 13"/>
          <p:cNvCxnSpPr/>
          <p:nvPr/>
        </p:nvCxnSpPr>
        <p:spPr bwMode="auto">
          <a:xfrm>
            <a:off x="7391400" y="5943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7489242" y="5638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cxnSp>
        <p:nvCxnSpPr>
          <p:cNvPr id="25" name="Gerade Verbindung mit Pfeil 24"/>
          <p:cNvCxnSpPr/>
          <p:nvPr/>
        </p:nvCxnSpPr>
        <p:spPr bwMode="auto">
          <a:xfrm>
            <a:off x="6629400" y="4648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Freihandform 25"/>
          <p:cNvSpPr/>
          <p:nvPr/>
        </p:nvSpPr>
        <p:spPr bwMode="auto">
          <a:xfrm>
            <a:off x="7387628" y="4481465"/>
            <a:ext cx="407547" cy="1158844"/>
          </a:xfrm>
          <a:custGeom>
            <a:avLst/>
            <a:gdLst>
              <a:gd name="connsiteX0" fmla="*/ 0 w 407547"/>
              <a:gd name="connsiteY0" fmla="*/ 1158844 h 1158844"/>
              <a:gd name="connsiteX1" fmla="*/ 407406 w 407547"/>
              <a:gd name="connsiteY1" fmla="*/ 371192 h 1158844"/>
              <a:gd name="connsiteX2" fmla="*/ 36214 w 407547"/>
              <a:gd name="connsiteY2" fmla="*/ 0 h 115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47" h="1158844">
                <a:moveTo>
                  <a:pt x="0" y="1158844"/>
                </a:moveTo>
                <a:cubicBezTo>
                  <a:pt x="200685" y="861588"/>
                  <a:pt x="401370" y="564333"/>
                  <a:pt x="407406" y="371192"/>
                </a:cubicBezTo>
                <a:cubicBezTo>
                  <a:pt x="413442" y="178051"/>
                  <a:pt x="224828" y="89025"/>
                  <a:pt x="36214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348177" y="41910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 bwMode="auto">
          <a:xfrm>
            <a:off x="7086600" y="1143000"/>
            <a:ext cx="914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IDLE</a:t>
            </a:r>
          </a:p>
        </p:txBody>
      </p:sp>
      <p:sp>
        <p:nvSpPr>
          <p:cNvPr id="28" name="Ellipse 27"/>
          <p:cNvSpPr/>
          <p:nvPr/>
        </p:nvSpPr>
        <p:spPr bwMode="auto">
          <a:xfrm>
            <a:off x="7086600" y="1752600"/>
            <a:ext cx="15240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RESETCNT</a:t>
            </a:r>
          </a:p>
        </p:txBody>
      </p:sp>
      <p:sp>
        <p:nvSpPr>
          <p:cNvPr id="29" name="Ellipse 28"/>
          <p:cNvSpPr/>
          <p:nvPr/>
        </p:nvSpPr>
        <p:spPr bwMode="auto">
          <a:xfrm>
            <a:off x="7086600" y="24384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COUNT</a:t>
            </a:r>
          </a:p>
        </p:txBody>
      </p:sp>
      <p:sp>
        <p:nvSpPr>
          <p:cNvPr id="30" name="Ellipse 29"/>
          <p:cNvSpPr/>
          <p:nvPr/>
        </p:nvSpPr>
        <p:spPr bwMode="auto">
          <a:xfrm>
            <a:off x="7086600" y="30480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STOP</a:t>
            </a:r>
          </a:p>
        </p:txBody>
      </p:sp>
      <p:cxnSp>
        <p:nvCxnSpPr>
          <p:cNvPr id="18" name="Gerade Verbindung mit Pfeil 17"/>
          <p:cNvCxnSpPr>
            <a:endCxn id="28" idx="0"/>
          </p:cNvCxnSpPr>
          <p:nvPr/>
        </p:nvCxnSpPr>
        <p:spPr bwMode="auto">
          <a:xfrm>
            <a:off x="7696200" y="1524000"/>
            <a:ext cx="1524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7783679" y="1447800"/>
            <a:ext cx="639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Start</a:t>
            </a:r>
            <a:endParaRPr lang="de-DE" dirty="0"/>
          </a:p>
        </p:txBody>
      </p:sp>
      <p:cxnSp>
        <p:nvCxnSpPr>
          <p:cNvPr id="22" name="Gerade Verbindung mit Pfeil 21"/>
          <p:cNvCxnSpPr>
            <a:stCxn id="28" idx="4"/>
            <a:endCxn id="29" idx="0"/>
          </p:cNvCxnSpPr>
          <p:nvPr/>
        </p:nvCxnSpPr>
        <p:spPr bwMode="auto">
          <a:xfrm flipH="1">
            <a:off x="7734300" y="2133600"/>
            <a:ext cx="1143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>
            <a:endCxn id="30" idx="0"/>
          </p:cNvCxnSpPr>
          <p:nvPr/>
        </p:nvCxnSpPr>
        <p:spPr bwMode="auto">
          <a:xfrm flipH="1">
            <a:off x="7734300" y="2819400"/>
            <a:ext cx="762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feld 33"/>
          <p:cNvSpPr txBox="1"/>
          <p:nvPr/>
        </p:nvSpPr>
        <p:spPr>
          <a:xfrm>
            <a:off x="7883123" y="2819400"/>
            <a:ext cx="7232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6625392" y="4648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14336" name="Freihandform 14335"/>
          <p:cNvSpPr/>
          <p:nvPr/>
        </p:nvSpPr>
        <p:spPr bwMode="auto">
          <a:xfrm>
            <a:off x="6482025" y="1466661"/>
            <a:ext cx="987084" cy="2294156"/>
          </a:xfrm>
          <a:custGeom>
            <a:avLst/>
            <a:gdLst>
              <a:gd name="connsiteX0" fmla="*/ 987084 w 987084"/>
              <a:gd name="connsiteY0" fmla="*/ 2000816 h 2294156"/>
              <a:gd name="connsiteX1" fmla="*/ 570625 w 987084"/>
              <a:gd name="connsiteY1" fmla="*/ 2227153 h 2294156"/>
              <a:gd name="connsiteX2" fmla="*/ 256 w 987084"/>
              <a:gd name="connsiteY2" fmla="*/ 950614 h 2294156"/>
              <a:gd name="connsiteX3" fmla="*/ 643052 w 987084"/>
              <a:gd name="connsiteY3" fmla="*/ 0 h 229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7084" h="2294156">
                <a:moveTo>
                  <a:pt x="987084" y="2000816"/>
                </a:moveTo>
                <a:cubicBezTo>
                  <a:pt x="861090" y="2201501"/>
                  <a:pt x="735096" y="2402187"/>
                  <a:pt x="570625" y="2227153"/>
                </a:cubicBezTo>
                <a:cubicBezTo>
                  <a:pt x="406154" y="2052119"/>
                  <a:pt x="-11815" y="1321806"/>
                  <a:pt x="256" y="950614"/>
                </a:cubicBezTo>
                <a:cubicBezTo>
                  <a:pt x="12327" y="579422"/>
                  <a:pt x="327689" y="289711"/>
                  <a:pt x="643052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>
            <a:off x="8686800" y="1905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mit Pfeil 38"/>
          <p:cNvCxnSpPr/>
          <p:nvPr/>
        </p:nvCxnSpPr>
        <p:spPr bwMode="auto">
          <a:xfrm>
            <a:off x="8534400" y="3276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>
            <a:off x="4800600" y="60960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feld 41"/>
          <p:cNvSpPr txBox="1"/>
          <p:nvPr/>
        </p:nvSpPr>
        <p:spPr>
          <a:xfrm>
            <a:off x="4904738" y="5867400"/>
            <a:ext cx="911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Takt/</a:t>
            </a:r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8382000" y="16002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8458200" y="2971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7772400" y="2133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7391400" y="3429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253291" y="609600"/>
            <a:ext cx="7214309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000" dirty="0" err="1"/>
              <a:t>module</a:t>
            </a:r>
            <a:r>
              <a:rPr lang="de-DE" sz="1000" dirty="0"/>
              <a:t> </a:t>
            </a:r>
            <a:r>
              <a:rPr lang="de-DE" sz="1000" dirty="0" err="1"/>
              <a:t>Timer</a:t>
            </a:r>
            <a:r>
              <a:rPr lang="de-DE" sz="1000" dirty="0"/>
              <a:t> (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clk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reset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start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comp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output</a:t>
            </a:r>
            <a:r>
              <a:rPr lang="de-DE" sz="1000" dirty="0"/>
              <a:t> </a:t>
            </a:r>
            <a:r>
              <a:rPr lang="de-DE" sz="1000" dirty="0" err="1"/>
              <a:t>wire</a:t>
            </a:r>
            <a:r>
              <a:rPr lang="de-DE" sz="1000" dirty="0"/>
              <a:t> </a:t>
            </a:r>
            <a:r>
              <a:rPr lang="de-DE" sz="1000" dirty="0" err="1"/>
              <a:t>resetcounter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output</a:t>
            </a:r>
            <a:r>
              <a:rPr lang="de-DE" sz="1000" dirty="0"/>
              <a:t> </a:t>
            </a:r>
            <a:r>
              <a:rPr lang="de-DE" sz="1000" dirty="0" err="1"/>
              <a:t>wire</a:t>
            </a:r>
            <a:r>
              <a:rPr lang="de-DE" sz="1000" dirty="0"/>
              <a:t> </a:t>
            </a:r>
            <a:r>
              <a:rPr lang="de-DE" sz="1000" dirty="0" err="1"/>
              <a:t>beep</a:t>
            </a:r>
            <a:r>
              <a:rPr lang="de-DE" sz="1000" dirty="0"/>
              <a:t>   </a:t>
            </a:r>
            <a:endParaRPr lang="en-US" sz="1000" dirty="0"/>
          </a:p>
          <a:p>
            <a:pPr algn="l"/>
            <a:r>
              <a:rPr lang="de-DE" sz="1000" dirty="0" smtClean="0"/>
              <a:t>);</a:t>
            </a:r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/>
              <a:t>reg [1:0] State;</a:t>
            </a:r>
            <a:endParaRPr lang="en-US" sz="1000" dirty="0"/>
          </a:p>
          <a:p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parameter</a:t>
            </a:r>
            <a:r>
              <a:rPr lang="de-DE" sz="1000" dirty="0"/>
              <a:t> IDLE = 2'b00, RESETCNT = 2'b01, COUNT = 2'b11, STOP = 2'b10;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assign</a:t>
            </a:r>
            <a:r>
              <a:rPr lang="de-DE" sz="1000" dirty="0"/>
              <a:t> </a:t>
            </a:r>
            <a:r>
              <a:rPr lang="de-DE" sz="1000" dirty="0" err="1"/>
              <a:t>resetcounter</a:t>
            </a:r>
            <a:r>
              <a:rPr lang="de-DE" sz="1000" dirty="0"/>
              <a:t> = {State == RESETCNT};</a:t>
            </a:r>
            <a:endParaRPr lang="en-US" sz="1000" dirty="0"/>
          </a:p>
          <a:p>
            <a:pPr algn="l"/>
            <a:r>
              <a:rPr lang="de-DE" sz="1000" dirty="0" err="1"/>
              <a:t>assign</a:t>
            </a:r>
            <a:r>
              <a:rPr lang="de-DE" sz="1000" dirty="0"/>
              <a:t> </a:t>
            </a:r>
            <a:r>
              <a:rPr lang="de-DE" sz="1000" dirty="0" err="1"/>
              <a:t>beep</a:t>
            </a:r>
            <a:r>
              <a:rPr lang="de-DE" sz="1000" dirty="0"/>
              <a:t> = {State == STOP};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always</a:t>
            </a:r>
            <a:r>
              <a:rPr lang="de-DE" sz="1000" dirty="0"/>
              <a:t> @ (</a:t>
            </a:r>
            <a:r>
              <a:rPr lang="de-DE" sz="1000" dirty="0" err="1"/>
              <a:t>posedge</a:t>
            </a:r>
            <a:r>
              <a:rPr lang="de-DE" sz="1000" dirty="0"/>
              <a:t> </a:t>
            </a:r>
            <a:r>
              <a:rPr lang="de-DE" sz="1000" dirty="0" err="1"/>
              <a:t>clk</a:t>
            </a:r>
            <a:r>
              <a:rPr lang="de-DE" sz="1000" dirty="0"/>
              <a:t> </a:t>
            </a:r>
            <a:r>
              <a:rPr lang="de-DE" sz="1000" dirty="0" err="1"/>
              <a:t>or</a:t>
            </a:r>
            <a:r>
              <a:rPr lang="de-DE" sz="1000" dirty="0"/>
              <a:t> </a:t>
            </a:r>
            <a:r>
              <a:rPr lang="de-DE" sz="1000" dirty="0" err="1"/>
              <a:t>posedge</a:t>
            </a:r>
            <a:r>
              <a:rPr lang="de-DE" sz="1000" dirty="0"/>
              <a:t> </a:t>
            </a:r>
            <a:r>
              <a:rPr lang="de-DE" sz="1000" dirty="0" err="1"/>
              <a:t>reset</a:t>
            </a:r>
            <a:r>
              <a:rPr lang="de-DE" sz="1000" dirty="0"/>
              <a:t>) Begin </a:t>
            </a:r>
            <a:endParaRPr lang="en-US" sz="1000" dirty="0"/>
          </a:p>
          <a:p>
            <a:pPr algn="l"/>
            <a:r>
              <a:rPr lang="de-DE" sz="1000" dirty="0" err="1" smtClean="0"/>
              <a:t>if</a:t>
            </a:r>
            <a:r>
              <a:rPr lang="de-DE" sz="1000" dirty="0" smtClean="0"/>
              <a:t> (</a:t>
            </a:r>
            <a:r>
              <a:rPr lang="de-DE" sz="1000" dirty="0" err="1" smtClean="0"/>
              <a:t>reset</a:t>
            </a:r>
            <a:r>
              <a:rPr lang="de-DE" sz="1000" dirty="0" smtClean="0"/>
              <a:t>) State &lt;= IDLE;</a:t>
            </a:r>
            <a:endParaRPr lang="en-US" sz="1000" dirty="0" smtClean="0"/>
          </a:p>
          <a:p>
            <a:pPr algn="l"/>
            <a:r>
              <a:rPr lang="de-DE" sz="1000" dirty="0" err="1" smtClean="0"/>
              <a:t>else</a:t>
            </a:r>
            <a:r>
              <a:rPr lang="de-DE" sz="1000" dirty="0" smtClean="0"/>
              <a:t>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</a:t>
            </a:r>
            <a:r>
              <a:rPr lang="de-DE" sz="1000" dirty="0" err="1" smtClean="0"/>
              <a:t>case</a:t>
            </a:r>
            <a:r>
              <a:rPr lang="de-DE" sz="1000" dirty="0" smtClean="0"/>
              <a:t> (State)</a:t>
            </a:r>
            <a:endParaRPr lang="en-US" sz="1000" dirty="0" smtClean="0"/>
          </a:p>
          <a:p>
            <a:pPr algn="l"/>
            <a:r>
              <a:rPr lang="de-DE" sz="1000" dirty="0" smtClean="0"/>
              <a:t>		IDLE: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</a:t>
            </a:r>
            <a:r>
              <a:rPr lang="de-DE" sz="1000" dirty="0" err="1" smtClean="0"/>
              <a:t>if</a:t>
            </a:r>
            <a:r>
              <a:rPr lang="de-DE" sz="1000" dirty="0" smtClean="0"/>
              <a:t> (Start) State &lt;= RESETCNT;</a:t>
            </a:r>
            <a:endParaRPr lang="en-US" sz="1000" dirty="0" smtClean="0"/>
          </a:p>
          <a:p>
            <a:pPr algn="l"/>
            <a:r>
              <a:rPr lang="de-DE" sz="1000" dirty="0" smtClean="0"/>
              <a:t>			//!Else State &lt;= IDLE;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</a:t>
            </a:r>
            <a:r>
              <a:rPr lang="de-DE" sz="1000" b="1" dirty="0" smtClean="0"/>
              <a:t>RESETCNT: </a:t>
            </a:r>
            <a:r>
              <a:rPr lang="de-DE" sz="1000" b="1" dirty="0" err="1" smtClean="0"/>
              <a:t>begin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	State &lt;= COUNT;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	//Counter &lt;= 0; 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end</a:t>
            </a:r>
            <a:endParaRPr lang="en-US" sz="1000" b="1" dirty="0" smtClean="0"/>
          </a:p>
          <a:p>
            <a:pPr algn="l"/>
            <a:r>
              <a:rPr lang="de-DE" sz="1000" dirty="0" smtClean="0"/>
              <a:t>		COUNT: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//Counter &lt;= Counter + 1;</a:t>
            </a:r>
            <a:endParaRPr lang="en-US" sz="1000" dirty="0" smtClean="0"/>
          </a:p>
          <a:p>
            <a:pPr algn="l"/>
            <a:r>
              <a:rPr lang="de-DE" sz="1000" dirty="0" smtClean="0"/>
              <a:t>			</a:t>
            </a:r>
            <a:r>
              <a:rPr lang="de-DE" sz="1000" dirty="0" err="1" smtClean="0"/>
              <a:t>if</a:t>
            </a:r>
            <a:r>
              <a:rPr lang="de-DE" sz="1000" dirty="0" smtClean="0"/>
              <a:t> (</a:t>
            </a:r>
            <a:r>
              <a:rPr lang="de-DE" sz="1000" dirty="0" err="1" smtClean="0"/>
              <a:t>comp</a:t>
            </a:r>
            <a:r>
              <a:rPr lang="de-DE" sz="1000" dirty="0" smtClean="0"/>
              <a:t>) State &lt;= STOP;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STOP: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State &lt;= IDLE;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</a:t>
            </a:r>
            <a:r>
              <a:rPr lang="de-DE" sz="1000" dirty="0" err="1" smtClean="0"/>
              <a:t>endcase</a:t>
            </a:r>
            <a:endParaRPr lang="en-US" sz="1000" dirty="0" smtClean="0"/>
          </a:p>
          <a:p>
            <a:pPr algn="l"/>
            <a:r>
              <a:rPr lang="de-DE" sz="1000" dirty="0" smtClean="0"/>
              <a:t>end//not </a:t>
            </a:r>
            <a:r>
              <a:rPr lang="de-DE" sz="1000" dirty="0" err="1" smtClean="0"/>
              <a:t>reset</a:t>
            </a:r>
            <a:endParaRPr lang="en-US" sz="1000" dirty="0" smtClean="0"/>
          </a:p>
          <a:p>
            <a:pPr algn="l"/>
            <a:r>
              <a:rPr lang="de-DE" sz="1000" dirty="0" smtClean="0"/>
              <a:t>end</a:t>
            </a:r>
            <a:r>
              <a:rPr lang="de-DE" sz="1000" dirty="0"/>
              <a:t>//</a:t>
            </a:r>
            <a:r>
              <a:rPr lang="de-DE" sz="1000" dirty="0" err="1"/>
              <a:t>always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endmodule</a:t>
            </a:r>
            <a:r>
              <a:rPr lang="de-DE" sz="1000" dirty="0"/>
              <a:t> </a:t>
            </a:r>
            <a:endParaRPr lang="en-US" sz="1000" dirty="0"/>
          </a:p>
          <a:p>
            <a:pPr algn="l"/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5755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5" name="Rechteck 4"/>
          <p:cNvSpPr/>
          <p:nvPr/>
        </p:nvSpPr>
        <p:spPr bwMode="auto">
          <a:xfrm>
            <a:off x="5867400" y="3810000"/>
            <a:ext cx="22860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5943600" y="56388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Zustandsautomat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5943600" y="4191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Zähler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5943600" y="4953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Komparator</a:t>
            </a:r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4800600" y="57912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4800600" y="51816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5105400" y="55626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4961299" y="4886608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Zeit</a:t>
            </a:r>
            <a:endParaRPr lang="de-DE" dirty="0"/>
          </a:p>
        </p:txBody>
      </p:sp>
      <p:cxnSp>
        <p:nvCxnSpPr>
          <p:cNvPr id="14" name="Gerade Verbindung mit Pfeil 13"/>
          <p:cNvCxnSpPr/>
          <p:nvPr/>
        </p:nvCxnSpPr>
        <p:spPr bwMode="auto">
          <a:xfrm>
            <a:off x="7391400" y="5943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7489242" y="5638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cxnSp>
        <p:nvCxnSpPr>
          <p:cNvPr id="25" name="Gerade Verbindung mit Pfeil 24"/>
          <p:cNvCxnSpPr/>
          <p:nvPr/>
        </p:nvCxnSpPr>
        <p:spPr bwMode="auto">
          <a:xfrm>
            <a:off x="6629400" y="4648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Freihandform 25"/>
          <p:cNvSpPr/>
          <p:nvPr/>
        </p:nvSpPr>
        <p:spPr bwMode="auto">
          <a:xfrm>
            <a:off x="7387628" y="4481465"/>
            <a:ext cx="407547" cy="1158844"/>
          </a:xfrm>
          <a:custGeom>
            <a:avLst/>
            <a:gdLst>
              <a:gd name="connsiteX0" fmla="*/ 0 w 407547"/>
              <a:gd name="connsiteY0" fmla="*/ 1158844 h 1158844"/>
              <a:gd name="connsiteX1" fmla="*/ 407406 w 407547"/>
              <a:gd name="connsiteY1" fmla="*/ 371192 h 1158844"/>
              <a:gd name="connsiteX2" fmla="*/ 36214 w 407547"/>
              <a:gd name="connsiteY2" fmla="*/ 0 h 115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47" h="1158844">
                <a:moveTo>
                  <a:pt x="0" y="1158844"/>
                </a:moveTo>
                <a:cubicBezTo>
                  <a:pt x="200685" y="861588"/>
                  <a:pt x="401370" y="564333"/>
                  <a:pt x="407406" y="371192"/>
                </a:cubicBezTo>
                <a:cubicBezTo>
                  <a:pt x="413442" y="178051"/>
                  <a:pt x="224828" y="89025"/>
                  <a:pt x="36214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348177" y="41910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 bwMode="auto">
          <a:xfrm>
            <a:off x="7086600" y="1143000"/>
            <a:ext cx="914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IDLE</a:t>
            </a:r>
          </a:p>
        </p:txBody>
      </p:sp>
      <p:sp>
        <p:nvSpPr>
          <p:cNvPr id="28" name="Ellipse 27"/>
          <p:cNvSpPr/>
          <p:nvPr/>
        </p:nvSpPr>
        <p:spPr bwMode="auto">
          <a:xfrm>
            <a:off x="7086600" y="17526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RESETCNT</a:t>
            </a:r>
          </a:p>
        </p:txBody>
      </p:sp>
      <p:sp>
        <p:nvSpPr>
          <p:cNvPr id="29" name="Ellipse 28"/>
          <p:cNvSpPr/>
          <p:nvPr/>
        </p:nvSpPr>
        <p:spPr bwMode="auto">
          <a:xfrm>
            <a:off x="7086600" y="2438400"/>
            <a:ext cx="12954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COUNT</a:t>
            </a:r>
          </a:p>
        </p:txBody>
      </p:sp>
      <p:sp>
        <p:nvSpPr>
          <p:cNvPr id="30" name="Ellipse 29"/>
          <p:cNvSpPr/>
          <p:nvPr/>
        </p:nvSpPr>
        <p:spPr bwMode="auto">
          <a:xfrm>
            <a:off x="7086600" y="30480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STOP</a:t>
            </a:r>
          </a:p>
        </p:txBody>
      </p:sp>
      <p:cxnSp>
        <p:nvCxnSpPr>
          <p:cNvPr id="18" name="Gerade Verbindung mit Pfeil 17"/>
          <p:cNvCxnSpPr>
            <a:endCxn id="28" idx="0"/>
          </p:cNvCxnSpPr>
          <p:nvPr/>
        </p:nvCxnSpPr>
        <p:spPr bwMode="auto">
          <a:xfrm>
            <a:off x="7696200" y="1524000"/>
            <a:ext cx="1524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7783679" y="1447800"/>
            <a:ext cx="639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Start</a:t>
            </a:r>
            <a:endParaRPr lang="de-DE" dirty="0"/>
          </a:p>
        </p:txBody>
      </p:sp>
      <p:cxnSp>
        <p:nvCxnSpPr>
          <p:cNvPr id="22" name="Gerade Verbindung mit Pfeil 21"/>
          <p:cNvCxnSpPr>
            <a:stCxn id="28" idx="4"/>
            <a:endCxn id="29" idx="0"/>
          </p:cNvCxnSpPr>
          <p:nvPr/>
        </p:nvCxnSpPr>
        <p:spPr bwMode="auto">
          <a:xfrm flipH="1">
            <a:off x="7734300" y="2133600"/>
            <a:ext cx="1143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>
            <a:endCxn id="30" idx="0"/>
          </p:cNvCxnSpPr>
          <p:nvPr/>
        </p:nvCxnSpPr>
        <p:spPr bwMode="auto">
          <a:xfrm flipH="1">
            <a:off x="7734300" y="2819400"/>
            <a:ext cx="762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feld 33"/>
          <p:cNvSpPr txBox="1"/>
          <p:nvPr/>
        </p:nvSpPr>
        <p:spPr>
          <a:xfrm>
            <a:off x="7883123" y="2819400"/>
            <a:ext cx="7232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6625392" y="4648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14336" name="Freihandform 14335"/>
          <p:cNvSpPr/>
          <p:nvPr/>
        </p:nvSpPr>
        <p:spPr bwMode="auto">
          <a:xfrm>
            <a:off x="6482025" y="1466661"/>
            <a:ext cx="987084" cy="2294156"/>
          </a:xfrm>
          <a:custGeom>
            <a:avLst/>
            <a:gdLst>
              <a:gd name="connsiteX0" fmla="*/ 987084 w 987084"/>
              <a:gd name="connsiteY0" fmla="*/ 2000816 h 2294156"/>
              <a:gd name="connsiteX1" fmla="*/ 570625 w 987084"/>
              <a:gd name="connsiteY1" fmla="*/ 2227153 h 2294156"/>
              <a:gd name="connsiteX2" fmla="*/ 256 w 987084"/>
              <a:gd name="connsiteY2" fmla="*/ 950614 h 2294156"/>
              <a:gd name="connsiteX3" fmla="*/ 643052 w 987084"/>
              <a:gd name="connsiteY3" fmla="*/ 0 h 229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7084" h="2294156">
                <a:moveTo>
                  <a:pt x="987084" y="2000816"/>
                </a:moveTo>
                <a:cubicBezTo>
                  <a:pt x="861090" y="2201501"/>
                  <a:pt x="735096" y="2402187"/>
                  <a:pt x="570625" y="2227153"/>
                </a:cubicBezTo>
                <a:cubicBezTo>
                  <a:pt x="406154" y="2052119"/>
                  <a:pt x="-11815" y="1321806"/>
                  <a:pt x="256" y="950614"/>
                </a:cubicBezTo>
                <a:cubicBezTo>
                  <a:pt x="12327" y="579422"/>
                  <a:pt x="327689" y="289711"/>
                  <a:pt x="643052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>
            <a:off x="8686800" y="1905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mit Pfeil 38"/>
          <p:cNvCxnSpPr/>
          <p:nvPr/>
        </p:nvCxnSpPr>
        <p:spPr bwMode="auto">
          <a:xfrm>
            <a:off x="8534400" y="3276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>
            <a:off x="4800600" y="60960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feld 41"/>
          <p:cNvSpPr txBox="1"/>
          <p:nvPr/>
        </p:nvSpPr>
        <p:spPr>
          <a:xfrm>
            <a:off x="4904738" y="5867400"/>
            <a:ext cx="911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Takt/</a:t>
            </a:r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8382000" y="16002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8458200" y="2971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7772400" y="2133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7391400" y="3429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253291" y="609600"/>
            <a:ext cx="7214309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000" dirty="0" err="1"/>
              <a:t>module</a:t>
            </a:r>
            <a:r>
              <a:rPr lang="de-DE" sz="1000" dirty="0"/>
              <a:t> </a:t>
            </a:r>
            <a:r>
              <a:rPr lang="de-DE" sz="1000" dirty="0" err="1"/>
              <a:t>Timer</a:t>
            </a:r>
            <a:r>
              <a:rPr lang="de-DE" sz="1000" dirty="0"/>
              <a:t> (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clk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reset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start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comp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output</a:t>
            </a:r>
            <a:r>
              <a:rPr lang="de-DE" sz="1000" dirty="0"/>
              <a:t> </a:t>
            </a:r>
            <a:r>
              <a:rPr lang="de-DE" sz="1000" dirty="0" err="1"/>
              <a:t>wire</a:t>
            </a:r>
            <a:r>
              <a:rPr lang="de-DE" sz="1000" dirty="0"/>
              <a:t> </a:t>
            </a:r>
            <a:r>
              <a:rPr lang="de-DE" sz="1000" dirty="0" err="1"/>
              <a:t>resetcounter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output</a:t>
            </a:r>
            <a:r>
              <a:rPr lang="de-DE" sz="1000" dirty="0"/>
              <a:t> </a:t>
            </a:r>
            <a:r>
              <a:rPr lang="de-DE" sz="1000" dirty="0" err="1"/>
              <a:t>wire</a:t>
            </a:r>
            <a:r>
              <a:rPr lang="de-DE" sz="1000" dirty="0"/>
              <a:t> </a:t>
            </a:r>
            <a:r>
              <a:rPr lang="de-DE" sz="1000" dirty="0" err="1"/>
              <a:t>beep</a:t>
            </a:r>
            <a:r>
              <a:rPr lang="de-DE" sz="1000" dirty="0"/>
              <a:t>   </a:t>
            </a:r>
            <a:endParaRPr lang="en-US" sz="1000" dirty="0"/>
          </a:p>
          <a:p>
            <a:pPr algn="l"/>
            <a:r>
              <a:rPr lang="de-DE" sz="1000" dirty="0" smtClean="0"/>
              <a:t>);</a:t>
            </a:r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/>
              <a:t>reg [1:0] State;</a:t>
            </a:r>
            <a:endParaRPr lang="en-US" sz="1000" dirty="0"/>
          </a:p>
          <a:p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parameter</a:t>
            </a:r>
            <a:r>
              <a:rPr lang="de-DE" sz="1000" dirty="0"/>
              <a:t> IDLE = 2'b00, RESETCNT = 2'b01, COUNT = 2'b11, STOP = 2'b10;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assign</a:t>
            </a:r>
            <a:r>
              <a:rPr lang="de-DE" sz="1000" dirty="0"/>
              <a:t> </a:t>
            </a:r>
            <a:r>
              <a:rPr lang="de-DE" sz="1000" dirty="0" err="1"/>
              <a:t>resetcounter</a:t>
            </a:r>
            <a:r>
              <a:rPr lang="de-DE" sz="1000" dirty="0"/>
              <a:t> = {State == RESETCNT};</a:t>
            </a:r>
            <a:endParaRPr lang="en-US" sz="1000" dirty="0"/>
          </a:p>
          <a:p>
            <a:pPr algn="l"/>
            <a:r>
              <a:rPr lang="de-DE" sz="1000" dirty="0" err="1"/>
              <a:t>assign</a:t>
            </a:r>
            <a:r>
              <a:rPr lang="de-DE" sz="1000" dirty="0"/>
              <a:t> </a:t>
            </a:r>
            <a:r>
              <a:rPr lang="de-DE" sz="1000" dirty="0" err="1"/>
              <a:t>beep</a:t>
            </a:r>
            <a:r>
              <a:rPr lang="de-DE" sz="1000" dirty="0"/>
              <a:t> = {State == STOP};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always</a:t>
            </a:r>
            <a:r>
              <a:rPr lang="de-DE" sz="1000" dirty="0"/>
              <a:t> @ (</a:t>
            </a:r>
            <a:r>
              <a:rPr lang="de-DE" sz="1000" dirty="0" err="1"/>
              <a:t>posedge</a:t>
            </a:r>
            <a:r>
              <a:rPr lang="de-DE" sz="1000" dirty="0"/>
              <a:t> </a:t>
            </a:r>
            <a:r>
              <a:rPr lang="de-DE" sz="1000" dirty="0" err="1"/>
              <a:t>clk</a:t>
            </a:r>
            <a:r>
              <a:rPr lang="de-DE" sz="1000" dirty="0"/>
              <a:t> </a:t>
            </a:r>
            <a:r>
              <a:rPr lang="de-DE" sz="1000" dirty="0" err="1"/>
              <a:t>or</a:t>
            </a:r>
            <a:r>
              <a:rPr lang="de-DE" sz="1000" dirty="0"/>
              <a:t> </a:t>
            </a:r>
            <a:r>
              <a:rPr lang="de-DE" sz="1000" dirty="0" err="1"/>
              <a:t>posedge</a:t>
            </a:r>
            <a:r>
              <a:rPr lang="de-DE" sz="1000" dirty="0"/>
              <a:t> </a:t>
            </a:r>
            <a:r>
              <a:rPr lang="de-DE" sz="1000" dirty="0" err="1"/>
              <a:t>reset</a:t>
            </a:r>
            <a:r>
              <a:rPr lang="de-DE" sz="1000" dirty="0"/>
              <a:t>) Begin </a:t>
            </a:r>
            <a:endParaRPr lang="en-US" sz="1000" dirty="0"/>
          </a:p>
          <a:p>
            <a:pPr algn="l"/>
            <a:r>
              <a:rPr lang="de-DE" sz="1000" dirty="0" err="1" smtClean="0"/>
              <a:t>if</a:t>
            </a:r>
            <a:r>
              <a:rPr lang="de-DE" sz="1000" dirty="0" smtClean="0"/>
              <a:t> (</a:t>
            </a:r>
            <a:r>
              <a:rPr lang="de-DE" sz="1000" dirty="0" err="1" smtClean="0"/>
              <a:t>reset</a:t>
            </a:r>
            <a:r>
              <a:rPr lang="de-DE" sz="1000" dirty="0" smtClean="0"/>
              <a:t>) State &lt;= IDLE;</a:t>
            </a:r>
            <a:endParaRPr lang="en-US" sz="1000" dirty="0" smtClean="0"/>
          </a:p>
          <a:p>
            <a:pPr algn="l"/>
            <a:r>
              <a:rPr lang="de-DE" sz="1000" dirty="0" err="1" smtClean="0"/>
              <a:t>else</a:t>
            </a:r>
            <a:r>
              <a:rPr lang="de-DE" sz="1000" dirty="0" smtClean="0"/>
              <a:t>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</a:t>
            </a:r>
            <a:r>
              <a:rPr lang="de-DE" sz="1000" dirty="0" err="1" smtClean="0"/>
              <a:t>case</a:t>
            </a:r>
            <a:r>
              <a:rPr lang="de-DE" sz="1000" dirty="0" smtClean="0"/>
              <a:t> (State)</a:t>
            </a:r>
            <a:endParaRPr lang="en-US" sz="1000" dirty="0" smtClean="0"/>
          </a:p>
          <a:p>
            <a:pPr algn="l"/>
            <a:r>
              <a:rPr lang="de-DE" sz="1000" dirty="0" smtClean="0"/>
              <a:t>		IDLE: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</a:t>
            </a:r>
            <a:r>
              <a:rPr lang="de-DE" sz="1000" dirty="0" err="1" smtClean="0"/>
              <a:t>if</a:t>
            </a:r>
            <a:r>
              <a:rPr lang="de-DE" sz="1000" dirty="0" smtClean="0"/>
              <a:t> (Start) State &lt;= RESETCNT;</a:t>
            </a:r>
            <a:endParaRPr lang="en-US" sz="1000" dirty="0" smtClean="0"/>
          </a:p>
          <a:p>
            <a:pPr algn="l"/>
            <a:r>
              <a:rPr lang="de-DE" sz="1000" dirty="0" smtClean="0"/>
              <a:t>			//!Else State &lt;= IDLE;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RESETCNT: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State &lt;= COUNT;</a:t>
            </a:r>
            <a:endParaRPr lang="en-US" sz="1000" dirty="0" smtClean="0"/>
          </a:p>
          <a:p>
            <a:pPr algn="l"/>
            <a:r>
              <a:rPr lang="de-DE" sz="1000" dirty="0" smtClean="0"/>
              <a:t>			//Counter &lt;= 0; 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</a:t>
            </a:r>
            <a:r>
              <a:rPr lang="de-DE" sz="1000" b="1" dirty="0" smtClean="0"/>
              <a:t>COUNT: </a:t>
            </a:r>
            <a:r>
              <a:rPr lang="de-DE" sz="1000" b="1" dirty="0" err="1" smtClean="0"/>
              <a:t>begin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	//Counter &lt;= Counter + 1;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	</a:t>
            </a:r>
            <a:r>
              <a:rPr lang="de-DE" sz="1000" b="1" dirty="0" err="1" smtClean="0"/>
              <a:t>if</a:t>
            </a:r>
            <a:r>
              <a:rPr lang="de-DE" sz="1000" b="1" dirty="0" smtClean="0"/>
              <a:t> (</a:t>
            </a:r>
            <a:r>
              <a:rPr lang="de-DE" sz="1000" b="1" dirty="0" err="1" smtClean="0"/>
              <a:t>comp</a:t>
            </a:r>
            <a:r>
              <a:rPr lang="de-DE" sz="1000" b="1" dirty="0" smtClean="0"/>
              <a:t>) State &lt;= STOP;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end</a:t>
            </a:r>
            <a:endParaRPr lang="en-US" sz="1000" b="1" dirty="0" smtClean="0"/>
          </a:p>
          <a:p>
            <a:pPr algn="l"/>
            <a:r>
              <a:rPr lang="de-DE" sz="1000" dirty="0" smtClean="0"/>
              <a:t>		STOP: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State &lt;= IDLE;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</a:t>
            </a:r>
            <a:r>
              <a:rPr lang="de-DE" sz="1000" dirty="0" err="1" smtClean="0"/>
              <a:t>endcase</a:t>
            </a:r>
            <a:endParaRPr lang="en-US" sz="1000" dirty="0" smtClean="0"/>
          </a:p>
          <a:p>
            <a:pPr algn="l"/>
            <a:r>
              <a:rPr lang="de-DE" sz="1000" dirty="0" smtClean="0"/>
              <a:t>end//not </a:t>
            </a:r>
            <a:r>
              <a:rPr lang="de-DE" sz="1000" dirty="0" err="1" smtClean="0"/>
              <a:t>reset</a:t>
            </a:r>
            <a:endParaRPr lang="en-US" sz="1000" dirty="0" smtClean="0"/>
          </a:p>
          <a:p>
            <a:pPr algn="l"/>
            <a:r>
              <a:rPr lang="de-DE" sz="1000" dirty="0" smtClean="0"/>
              <a:t>end</a:t>
            </a:r>
            <a:r>
              <a:rPr lang="de-DE" sz="1000" dirty="0"/>
              <a:t>//</a:t>
            </a:r>
            <a:r>
              <a:rPr lang="de-DE" sz="1000" dirty="0" err="1"/>
              <a:t>always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endmodule</a:t>
            </a:r>
            <a:r>
              <a:rPr lang="de-DE" sz="1000" dirty="0"/>
              <a:t> </a:t>
            </a:r>
            <a:endParaRPr lang="en-US" sz="1000" dirty="0"/>
          </a:p>
          <a:p>
            <a:pPr algn="l"/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5755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5" name="Rechteck 4"/>
          <p:cNvSpPr/>
          <p:nvPr/>
        </p:nvSpPr>
        <p:spPr bwMode="auto">
          <a:xfrm>
            <a:off x="5867400" y="3810000"/>
            <a:ext cx="22860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5943600" y="56388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Zustandsautomat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5943600" y="4191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Zähler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5943600" y="4953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Komparator</a:t>
            </a:r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4800600" y="57912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4800600" y="51816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5105400" y="55626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4961299" y="4886608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Zeit</a:t>
            </a:r>
            <a:endParaRPr lang="de-DE" dirty="0"/>
          </a:p>
        </p:txBody>
      </p:sp>
      <p:cxnSp>
        <p:nvCxnSpPr>
          <p:cNvPr id="14" name="Gerade Verbindung mit Pfeil 13"/>
          <p:cNvCxnSpPr/>
          <p:nvPr/>
        </p:nvCxnSpPr>
        <p:spPr bwMode="auto">
          <a:xfrm>
            <a:off x="7391400" y="5943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7489242" y="5638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cxnSp>
        <p:nvCxnSpPr>
          <p:cNvPr id="25" name="Gerade Verbindung mit Pfeil 24"/>
          <p:cNvCxnSpPr/>
          <p:nvPr/>
        </p:nvCxnSpPr>
        <p:spPr bwMode="auto">
          <a:xfrm>
            <a:off x="6629400" y="4648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Freihandform 25"/>
          <p:cNvSpPr/>
          <p:nvPr/>
        </p:nvSpPr>
        <p:spPr bwMode="auto">
          <a:xfrm>
            <a:off x="7387628" y="4481465"/>
            <a:ext cx="407547" cy="1158844"/>
          </a:xfrm>
          <a:custGeom>
            <a:avLst/>
            <a:gdLst>
              <a:gd name="connsiteX0" fmla="*/ 0 w 407547"/>
              <a:gd name="connsiteY0" fmla="*/ 1158844 h 1158844"/>
              <a:gd name="connsiteX1" fmla="*/ 407406 w 407547"/>
              <a:gd name="connsiteY1" fmla="*/ 371192 h 1158844"/>
              <a:gd name="connsiteX2" fmla="*/ 36214 w 407547"/>
              <a:gd name="connsiteY2" fmla="*/ 0 h 115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47" h="1158844">
                <a:moveTo>
                  <a:pt x="0" y="1158844"/>
                </a:moveTo>
                <a:cubicBezTo>
                  <a:pt x="200685" y="861588"/>
                  <a:pt x="401370" y="564333"/>
                  <a:pt x="407406" y="371192"/>
                </a:cubicBezTo>
                <a:cubicBezTo>
                  <a:pt x="413442" y="178051"/>
                  <a:pt x="224828" y="89025"/>
                  <a:pt x="36214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348177" y="41910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 bwMode="auto">
          <a:xfrm>
            <a:off x="7086600" y="1143000"/>
            <a:ext cx="914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IDLE</a:t>
            </a:r>
          </a:p>
        </p:txBody>
      </p:sp>
      <p:sp>
        <p:nvSpPr>
          <p:cNvPr id="28" name="Ellipse 27"/>
          <p:cNvSpPr/>
          <p:nvPr/>
        </p:nvSpPr>
        <p:spPr bwMode="auto">
          <a:xfrm>
            <a:off x="7086600" y="17526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RESETCNT</a:t>
            </a:r>
          </a:p>
        </p:txBody>
      </p:sp>
      <p:sp>
        <p:nvSpPr>
          <p:cNvPr id="29" name="Ellipse 28"/>
          <p:cNvSpPr/>
          <p:nvPr/>
        </p:nvSpPr>
        <p:spPr bwMode="auto">
          <a:xfrm>
            <a:off x="7086600" y="24384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COUNT</a:t>
            </a:r>
          </a:p>
        </p:txBody>
      </p:sp>
      <p:sp>
        <p:nvSpPr>
          <p:cNvPr id="30" name="Ellipse 29"/>
          <p:cNvSpPr/>
          <p:nvPr/>
        </p:nvSpPr>
        <p:spPr bwMode="auto">
          <a:xfrm>
            <a:off x="7086600" y="3048000"/>
            <a:ext cx="12954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STOP</a:t>
            </a:r>
          </a:p>
        </p:txBody>
      </p:sp>
      <p:cxnSp>
        <p:nvCxnSpPr>
          <p:cNvPr id="18" name="Gerade Verbindung mit Pfeil 17"/>
          <p:cNvCxnSpPr>
            <a:endCxn id="28" idx="0"/>
          </p:cNvCxnSpPr>
          <p:nvPr/>
        </p:nvCxnSpPr>
        <p:spPr bwMode="auto">
          <a:xfrm>
            <a:off x="7696200" y="1524000"/>
            <a:ext cx="1524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7783679" y="1447800"/>
            <a:ext cx="639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Start</a:t>
            </a:r>
            <a:endParaRPr lang="de-DE" dirty="0"/>
          </a:p>
        </p:txBody>
      </p:sp>
      <p:cxnSp>
        <p:nvCxnSpPr>
          <p:cNvPr id="22" name="Gerade Verbindung mit Pfeil 21"/>
          <p:cNvCxnSpPr>
            <a:stCxn id="28" idx="4"/>
            <a:endCxn id="29" idx="0"/>
          </p:cNvCxnSpPr>
          <p:nvPr/>
        </p:nvCxnSpPr>
        <p:spPr bwMode="auto">
          <a:xfrm flipH="1">
            <a:off x="7734300" y="2133600"/>
            <a:ext cx="1143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>
            <a:endCxn id="30" idx="0"/>
          </p:cNvCxnSpPr>
          <p:nvPr/>
        </p:nvCxnSpPr>
        <p:spPr bwMode="auto">
          <a:xfrm flipH="1">
            <a:off x="7734300" y="2819400"/>
            <a:ext cx="762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feld 33"/>
          <p:cNvSpPr txBox="1"/>
          <p:nvPr/>
        </p:nvSpPr>
        <p:spPr>
          <a:xfrm>
            <a:off x="7883123" y="2819400"/>
            <a:ext cx="7232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6625392" y="4648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14336" name="Freihandform 14335"/>
          <p:cNvSpPr/>
          <p:nvPr/>
        </p:nvSpPr>
        <p:spPr bwMode="auto">
          <a:xfrm>
            <a:off x="6482025" y="1466661"/>
            <a:ext cx="987084" cy="2294156"/>
          </a:xfrm>
          <a:custGeom>
            <a:avLst/>
            <a:gdLst>
              <a:gd name="connsiteX0" fmla="*/ 987084 w 987084"/>
              <a:gd name="connsiteY0" fmla="*/ 2000816 h 2294156"/>
              <a:gd name="connsiteX1" fmla="*/ 570625 w 987084"/>
              <a:gd name="connsiteY1" fmla="*/ 2227153 h 2294156"/>
              <a:gd name="connsiteX2" fmla="*/ 256 w 987084"/>
              <a:gd name="connsiteY2" fmla="*/ 950614 h 2294156"/>
              <a:gd name="connsiteX3" fmla="*/ 643052 w 987084"/>
              <a:gd name="connsiteY3" fmla="*/ 0 h 229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7084" h="2294156">
                <a:moveTo>
                  <a:pt x="987084" y="2000816"/>
                </a:moveTo>
                <a:cubicBezTo>
                  <a:pt x="861090" y="2201501"/>
                  <a:pt x="735096" y="2402187"/>
                  <a:pt x="570625" y="2227153"/>
                </a:cubicBezTo>
                <a:cubicBezTo>
                  <a:pt x="406154" y="2052119"/>
                  <a:pt x="-11815" y="1321806"/>
                  <a:pt x="256" y="950614"/>
                </a:cubicBezTo>
                <a:cubicBezTo>
                  <a:pt x="12327" y="579422"/>
                  <a:pt x="327689" y="289711"/>
                  <a:pt x="643052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>
            <a:off x="8686800" y="1905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mit Pfeil 38"/>
          <p:cNvCxnSpPr/>
          <p:nvPr/>
        </p:nvCxnSpPr>
        <p:spPr bwMode="auto">
          <a:xfrm>
            <a:off x="8534400" y="3276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>
            <a:off x="4800600" y="60960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feld 41"/>
          <p:cNvSpPr txBox="1"/>
          <p:nvPr/>
        </p:nvSpPr>
        <p:spPr>
          <a:xfrm>
            <a:off x="4904738" y="5867400"/>
            <a:ext cx="911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Takt/</a:t>
            </a:r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8382000" y="16002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8458200" y="2971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7772400" y="2133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7391400" y="3429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253291" y="609600"/>
            <a:ext cx="7214309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000" dirty="0" err="1"/>
              <a:t>module</a:t>
            </a:r>
            <a:r>
              <a:rPr lang="de-DE" sz="1000" dirty="0"/>
              <a:t> </a:t>
            </a:r>
            <a:r>
              <a:rPr lang="de-DE" sz="1000" dirty="0" err="1"/>
              <a:t>Timer</a:t>
            </a:r>
            <a:r>
              <a:rPr lang="de-DE" sz="1000" dirty="0"/>
              <a:t> (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clk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reset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start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comp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output</a:t>
            </a:r>
            <a:r>
              <a:rPr lang="de-DE" sz="1000" dirty="0"/>
              <a:t> </a:t>
            </a:r>
            <a:r>
              <a:rPr lang="de-DE" sz="1000" dirty="0" err="1"/>
              <a:t>wire</a:t>
            </a:r>
            <a:r>
              <a:rPr lang="de-DE" sz="1000" dirty="0"/>
              <a:t> </a:t>
            </a:r>
            <a:r>
              <a:rPr lang="de-DE" sz="1000" dirty="0" err="1"/>
              <a:t>resetcounter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output</a:t>
            </a:r>
            <a:r>
              <a:rPr lang="de-DE" sz="1000" dirty="0"/>
              <a:t> </a:t>
            </a:r>
            <a:r>
              <a:rPr lang="de-DE" sz="1000" dirty="0" err="1"/>
              <a:t>wire</a:t>
            </a:r>
            <a:r>
              <a:rPr lang="de-DE" sz="1000" dirty="0"/>
              <a:t> </a:t>
            </a:r>
            <a:r>
              <a:rPr lang="de-DE" sz="1000" dirty="0" err="1"/>
              <a:t>beep</a:t>
            </a:r>
            <a:r>
              <a:rPr lang="de-DE" sz="1000" dirty="0"/>
              <a:t>   </a:t>
            </a:r>
            <a:endParaRPr lang="en-US" sz="1000" dirty="0"/>
          </a:p>
          <a:p>
            <a:pPr algn="l"/>
            <a:r>
              <a:rPr lang="de-DE" sz="1000" dirty="0" smtClean="0"/>
              <a:t>);</a:t>
            </a:r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/>
              <a:t>reg [1:0] State;</a:t>
            </a:r>
            <a:endParaRPr lang="en-US" sz="1000" dirty="0"/>
          </a:p>
          <a:p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parameter</a:t>
            </a:r>
            <a:r>
              <a:rPr lang="de-DE" sz="1000" dirty="0"/>
              <a:t> IDLE = 2'b00, RESETCNT = 2'b01, COUNT = 2'b11, STOP = 2'b10;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assign</a:t>
            </a:r>
            <a:r>
              <a:rPr lang="de-DE" sz="1000" dirty="0"/>
              <a:t> </a:t>
            </a:r>
            <a:r>
              <a:rPr lang="de-DE" sz="1000" dirty="0" err="1"/>
              <a:t>resetcounter</a:t>
            </a:r>
            <a:r>
              <a:rPr lang="de-DE" sz="1000" dirty="0"/>
              <a:t> = {State == RESETCNT};</a:t>
            </a:r>
            <a:endParaRPr lang="en-US" sz="1000" dirty="0"/>
          </a:p>
          <a:p>
            <a:pPr algn="l"/>
            <a:r>
              <a:rPr lang="de-DE" sz="1000" dirty="0" err="1"/>
              <a:t>assign</a:t>
            </a:r>
            <a:r>
              <a:rPr lang="de-DE" sz="1000" dirty="0"/>
              <a:t> </a:t>
            </a:r>
            <a:r>
              <a:rPr lang="de-DE" sz="1000" dirty="0" err="1"/>
              <a:t>beep</a:t>
            </a:r>
            <a:r>
              <a:rPr lang="de-DE" sz="1000" dirty="0"/>
              <a:t> = {State == STOP};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always</a:t>
            </a:r>
            <a:r>
              <a:rPr lang="de-DE" sz="1000" dirty="0"/>
              <a:t> @ (</a:t>
            </a:r>
            <a:r>
              <a:rPr lang="de-DE" sz="1000" dirty="0" err="1"/>
              <a:t>posedge</a:t>
            </a:r>
            <a:r>
              <a:rPr lang="de-DE" sz="1000" dirty="0"/>
              <a:t> </a:t>
            </a:r>
            <a:r>
              <a:rPr lang="de-DE" sz="1000" dirty="0" err="1"/>
              <a:t>clk</a:t>
            </a:r>
            <a:r>
              <a:rPr lang="de-DE" sz="1000" dirty="0"/>
              <a:t> </a:t>
            </a:r>
            <a:r>
              <a:rPr lang="de-DE" sz="1000" dirty="0" err="1"/>
              <a:t>or</a:t>
            </a:r>
            <a:r>
              <a:rPr lang="de-DE" sz="1000" dirty="0"/>
              <a:t> </a:t>
            </a:r>
            <a:r>
              <a:rPr lang="de-DE" sz="1000" dirty="0" err="1"/>
              <a:t>posedge</a:t>
            </a:r>
            <a:r>
              <a:rPr lang="de-DE" sz="1000" dirty="0"/>
              <a:t> </a:t>
            </a:r>
            <a:r>
              <a:rPr lang="de-DE" sz="1000" dirty="0" err="1"/>
              <a:t>reset</a:t>
            </a:r>
            <a:r>
              <a:rPr lang="de-DE" sz="1000" dirty="0"/>
              <a:t>) Begin </a:t>
            </a:r>
            <a:endParaRPr lang="en-US" sz="1000" dirty="0"/>
          </a:p>
          <a:p>
            <a:pPr algn="l"/>
            <a:r>
              <a:rPr lang="de-DE" sz="1000" dirty="0" err="1" smtClean="0"/>
              <a:t>if</a:t>
            </a:r>
            <a:r>
              <a:rPr lang="de-DE" sz="1000" dirty="0" smtClean="0"/>
              <a:t> (</a:t>
            </a:r>
            <a:r>
              <a:rPr lang="de-DE" sz="1000" dirty="0" err="1" smtClean="0"/>
              <a:t>reset</a:t>
            </a:r>
            <a:r>
              <a:rPr lang="de-DE" sz="1000" dirty="0" smtClean="0"/>
              <a:t>) State &lt;= IDLE;</a:t>
            </a:r>
            <a:endParaRPr lang="en-US" sz="1000" dirty="0" smtClean="0"/>
          </a:p>
          <a:p>
            <a:pPr algn="l"/>
            <a:r>
              <a:rPr lang="de-DE" sz="1000" dirty="0" err="1" smtClean="0"/>
              <a:t>else</a:t>
            </a:r>
            <a:r>
              <a:rPr lang="de-DE" sz="1000" dirty="0" smtClean="0"/>
              <a:t>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</a:t>
            </a:r>
            <a:r>
              <a:rPr lang="de-DE" sz="1000" dirty="0" err="1" smtClean="0"/>
              <a:t>case</a:t>
            </a:r>
            <a:r>
              <a:rPr lang="de-DE" sz="1000" dirty="0" smtClean="0"/>
              <a:t> (State)</a:t>
            </a:r>
            <a:endParaRPr lang="en-US" sz="1000" dirty="0" smtClean="0"/>
          </a:p>
          <a:p>
            <a:pPr algn="l"/>
            <a:r>
              <a:rPr lang="de-DE" sz="1000" dirty="0" smtClean="0"/>
              <a:t>		IDLE: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</a:t>
            </a:r>
            <a:r>
              <a:rPr lang="de-DE" sz="1000" dirty="0" err="1" smtClean="0"/>
              <a:t>if</a:t>
            </a:r>
            <a:r>
              <a:rPr lang="de-DE" sz="1000" dirty="0" smtClean="0"/>
              <a:t> (Start) State &lt;= RESETCNT;</a:t>
            </a:r>
            <a:endParaRPr lang="en-US" sz="1000" dirty="0" smtClean="0"/>
          </a:p>
          <a:p>
            <a:pPr algn="l"/>
            <a:r>
              <a:rPr lang="de-DE" sz="1000" dirty="0" smtClean="0"/>
              <a:t>			//!Else State &lt;= IDLE;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RESETCNT: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State &lt;= COUNT;</a:t>
            </a:r>
            <a:endParaRPr lang="en-US" sz="1000" dirty="0" smtClean="0"/>
          </a:p>
          <a:p>
            <a:pPr algn="l"/>
            <a:r>
              <a:rPr lang="de-DE" sz="1000" dirty="0" smtClean="0"/>
              <a:t>			//Counter &lt;= 0; 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COUNT: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//Counter &lt;= Counter + 1;</a:t>
            </a:r>
            <a:endParaRPr lang="en-US" sz="1000" dirty="0" smtClean="0"/>
          </a:p>
          <a:p>
            <a:pPr algn="l"/>
            <a:r>
              <a:rPr lang="de-DE" sz="1000" dirty="0" smtClean="0"/>
              <a:t>			</a:t>
            </a:r>
            <a:r>
              <a:rPr lang="de-DE" sz="1000" dirty="0" err="1" smtClean="0"/>
              <a:t>if</a:t>
            </a:r>
            <a:r>
              <a:rPr lang="de-DE" sz="1000" dirty="0" smtClean="0"/>
              <a:t> (</a:t>
            </a:r>
            <a:r>
              <a:rPr lang="de-DE" sz="1000" dirty="0" err="1" smtClean="0"/>
              <a:t>comp</a:t>
            </a:r>
            <a:r>
              <a:rPr lang="de-DE" sz="1000" dirty="0" smtClean="0"/>
              <a:t>) State &lt;= STOP;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</a:t>
            </a:r>
            <a:r>
              <a:rPr lang="de-DE" sz="1000" b="1" dirty="0" smtClean="0"/>
              <a:t>STOP: </a:t>
            </a:r>
            <a:r>
              <a:rPr lang="de-DE" sz="1000" b="1" dirty="0" err="1" smtClean="0"/>
              <a:t>begin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	State &lt;= IDLE;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end</a:t>
            </a:r>
            <a:endParaRPr lang="en-US" sz="1000" b="1" dirty="0" smtClean="0"/>
          </a:p>
          <a:p>
            <a:pPr algn="l"/>
            <a:r>
              <a:rPr lang="de-DE" sz="1000" dirty="0" smtClean="0"/>
              <a:t>	</a:t>
            </a:r>
            <a:r>
              <a:rPr lang="de-DE" sz="1000" dirty="0" err="1" smtClean="0"/>
              <a:t>endcase</a:t>
            </a:r>
            <a:endParaRPr lang="en-US" sz="1000" dirty="0" smtClean="0"/>
          </a:p>
          <a:p>
            <a:pPr algn="l"/>
            <a:r>
              <a:rPr lang="de-DE" sz="1000" dirty="0" smtClean="0"/>
              <a:t>end//not </a:t>
            </a:r>
            <a:r>
              <a:rPr lang="de-DE" sz="1000" dirty="0" err="1" smtClean="0"/>
              <a:t>reset</a:t>
            </a:r>
            <a:endParaRPr lang="en-US" sz="1000" dirty="0" smtClean="0"/>
          </a:p>
          <a:p>
            <a:pPr algn="l"/>
            <a:r>
              <a:rPr lang="de-DE" sz="1000" dirty="0" smtClean="0"/>
              <a:t>end</a:t>
            </a:r>
            <a:r>
              <a:rPr lang="de-DE" sz="1000" dirty="0"/>
              <a:t>//</a:t>
            </a:r>
            <a:r>
              <a:rPr lang="de-DE" sz="1000" dirty="0" err="1"/>
              <a:t>always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endmodule</a:t>
            </a:r>
            <a:r>
              <a:rPr lang="de-DE" sz="1000" dirty="0"/>
              <a:t> </a:t>
            </a:r>
            <a:endParaRPr lang="en-US" sz="1000" dirty="0"/>
          </a:p>
          <a:p>
            <a:pPr algn="l"/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5755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Zustandsmaschinen werden für </a:t>
            </a:r>
            <a:r>
              <a:rPr lang="de-DE" dirty="0" smtClean="0"/>
              <a:t>die Ansteuerung </a:t>
            </a:r>
            <a:r>
              <a:rPr lang="de-DE" dirty="0"/>
              <a:t>von digitalen Systemen verwendet. Man kann sie mit Programmen </a:t>
            </a:r>
            <a:r>
              <a:rPr lang="de-DE" dirty="0" smtClean="0"/>
              <a:t>vergleichen</a:t>
            </a:r>
            <a:r>
              <a:rPr lang="de-DE" dirty="0"/>
              <a:t> </a:t>
            </a:r>
            <a:r>
              <a:rPr lang="de-DE" dirty="0" smtClean="0"/>
              <a:t>- der </a:t>
            </a:r>
            <a:r>
              <a:rPr lang="de-DE" dirty="0"/>
              <a:t>Programmcode </a:t>
            </a:r>
            <a:r>
              <a:rPr lang="de-DE" dirty="0" smtClean="0"/>
              <a:t>ist fest</a:t>
            </a:r>
          </a:p>
          <a:p>
            <a:r>
              <a:rPr lang="de-DE" dirty="0" smtClean="0"/>
              <a:t>Ausgangssignale </a:t>
            </a:r>
            <a:r>
              <a:rPr lang="de-DE" dirty="0"/>
              <a:t>von Zustandsmaschinen </a:t>
            </a:r>
            <a:r>
              <a:rPr lang="de-DE" dirty="0" smtClean="0"/>
              <a:t>(</a:t>
            </a:r>
            <a:r>
              <a:rPr lang="de-DE" i="1" dirty="0" smtClean="0"/>
              <a:t>und allen sequentiellen Schaltungen</a:t>
            </a:r>
            <a:r>
              <a:rPr lang="de-DE" dirty="0" smtClean="0"/>
              <a:t>) </a:t>
            </a:r>
            <a:r>
              <a:rPr lang="de-DE" dirty="0"/>
              <a:t>hängen nicht nur von momentanen Werten der Eingangsvariablen sondern auch von deren Reihenfolge. Dieses Verhalten </a:t>
            </a:r>
            <a:r>
              <a:rPr lang="de-DE" dirty="0" smtClean="0"/>
              <a:t>ist möglich wenn </a:t>
            </a:r>
            <a:r>
              <a:rPr lang="de-DE" dirty="0"/>
              <a:t>die Schaltung Speicherelemente hat</a:t>
            </a:r>
            <a:r>
              <a:rPr lang="de-DE" dirty="0" smtClean="0"/>
              <a:t>.</a:t>
            </a:r>
          </a:p>
          <a:p>
            <a:r>
              <a:rPr lang="de-DE" dirty="0"/>
              <a:t>Speicherelemente befinden sich in einem Zustand. Der nächste Zustand hängt vom momentanen Zustand und von den Eingangsvariablen.</a:t>
            </a:r>
            <a:endParaRPr lang="de-DE" dirty="0" smtClean="0"/>
          </a:p>
          <a:p>
            <a:r>
              <a:rPr lang="de-DE" dirty="0" smtClean="0"/>
              <a:t>N Speicherelemente -&gt; maximal 2^n Zustände</a:t>
            </a:r>
          </a:p>
          <a:p>
            <a:r>
              <a:rPr lang="de-DE" dirty="0"/>
              <a:t>Da es eine endliche Zahl von möglichen Zuständen gibt, nennt man solche </a:t>
            </a:r>
            <a:r>
              <a:rPr lang="de-DE" dirty="0" err="1"/>
              <a:t>Zustandsautomate</a:t>
            </a:r>
            <a:r>
              <a:rPr lang="de-DE" dirty="0"/>
              <a:t> finite-</a:t>
            </a:r>
            <a:r>
              <a:rPr lang="de-DE" dirty="0" err="1"/>
              <a:t>state</a:t>
            </a:r>
            <a:r>
              <a:rPr lang="de-DE" dirty="0"/>
              <a:t> </a:t>
            </a:r>
            <a:r>
              <a:rPr lang="de-DE" dirty="0" smtClean="0"/>
              <a:t>Maschinen</a:t>
            </a:r>
          </a:p>
          <a:p>
            <a:r>
              <a:rPr lang="de-DE" dirty="0"/>
              <a:t>Den Zustand des Speicherelements nennt man Zustandsvariable.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3157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Oft </a:t>
            </a:r>
            <a:r>
              <a:rPr lang="de-DE" dirty="0"/>
              <a:t>enthält der Code der </a:t>
            </a:r>
            <a:r>
              <a:rPr lang="de-DE" dirty="0" err="1"/>
              <a:t>Statemaschine</a:t>
            </a:r>
            <a:r>
              <a:rPr lang="de-DE" dirty="0"/>
              <a:t> auch die Digitalschaltungen, die die </a:t>
            </a:r>
            <a:r>
              <a:rPr lang="de-DE" dirty="0" err="1"/>
              <a:t>Statemaschine</a:t>
            </a:r>
            <a:r>
              <a:rPr lang="de-DE" dirty="0"/>
              <a:t> ansteuert.</a:t>
            </a:r>
          </a:p>
          <a:p>
            <a:r>
              <a:rPr lang="de-DE" dirty="0" smtClean="0"/>
              <a:t>Gray </a:t>
            </a:r>
            <a:r>
              <a:rPr lang="de-DE" dirty="0"/>
              <a:t>Code </a:t>
            </a:r>
            <a:r>
              <a:rPr lang="de-DE" dirty="0" smtClean="0"/>
              <a:t>verwendet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8127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270250"/>
          </a:xfrm>
        </p:spPr>
        <p:txBody>
          <a:bodyPr/>
          <a:lstStyle/>
          <a:p>
            <a:r>
              <a:rPr lang="de-DE" dirty="0" smtClean="0"/>
              <a:t>Übung</a:t>
            </a:r>
          </a:p>
          <a:p>
            <a:r>
              <a:rPr lang="de-DE" dirty="0"/>
              <a:t>Es soll ein Zäher implementiert werden der zählt wenn Signal </a:t>
            </a:r>
            <a:r>
              <a:rPr lang="de-DE" dirty="0" err="1"/>
              <a:t>enable</a:t>
            </a:r>
            <a:r>
              <a:rPr lang="de-DE" dirty="0"/>
              <a:t> = 1 </a:t>
            </a:r>
            <a:r>
              <a:rPr lang="de-DE" dirty="0" smtClean="0"/>
              <a:t>ist.</a:t>
            </a:r>
          </a:p>
          <a:p>
            <a:r>
              <a:rPr lang="de-DE" dirty="0" smtClean="0"/>
              <a:t>Wenn </a:t>
            </a:r>
            <a:r>
              <a:rPr lang="de-DE" dirty="0"/>
              <a:t>es zum ersten Überlauf kommt (Übergang </a:t>
            </a:r>
            <a:r>
              <a:rPr lang="de-DE" dirty="0" err="1"/>
              <a:t>MaxCnt</a:t>
            </a:r>
            <a:r>
              <a:rPr lang="de-DE" dirty="0"/>
              <a:t>-&gt;0) wird Signal </a:t>
            </a:r>
            <a:r>
              <a:rPr lang="de-DE" dirty="0" err="1"/>
              <a:t>overflow</a:t>
            </a:r>
            <a:r>
              <a:rPr lang="de-DE" dirty="0"/>
              <a:t> auf 1 </a:t>
            </a:r>
            <a:r>
              <a:rPr lang="de-DE" dirty="0" smtClean="0"/>
              <a:t>gesetzt.</a:t>
            </a:r>
          </a:p>
          <a:p>
            <a:r>
              <a:rPr lang="de-DE" dirty="0" smtClean="0"/>
              <a:t>Wenn </a:t>
            </a:r>
            <a:r>
              <a:rPr lang="de-DE" dirty="0" err="1"/>
              <a:t>overflow</a:t>
            </a:r>
            <a:r>
              <a:rPr lang="de-DE" dirty="0"/>
              <a:t> = 1 ist, und es kommt zum zweiten Überlauf wird </a:t>
            </a:r>
            <a:r>
              <a:rPr lang="de-DE" dirty="0" err="1"/>
              <a:t>overflow_error</a:t>
            </a:r>
            <a:r>
              <a:rPr lang="de-DE" dirty="0"/>
              <a:t> = 1.</a:t>
            </a:r>
            <a:endParaRPr lang="en-US" dirty="0"/>
          </a:p>
          <a:p>
            <a:r>
              <a:rPr lang="de-DE" dirty="0" err="1"/>
              <a:t>overflow</a:t>
            </a:r>
            <a:r>
              <a:rPr lang="de-DE" dirty="0"/>
              <a:t> wird mit dem Eingang </a:t>
            </a:r>
            <a:r>
              <a:rPr lang="de-DE" dirty="0" err="1"/>
              <a:t>clear_overflow</a:t>
            </a:r>
            <a:r>
              <a:rPr lang="de-DE" dirty="0"/>
              <a:t> </a:t>
            </a:r>
            <a:r>
              <a:rPr lang="de-DE" dirty="0" smtClean="0"/>
              <a:t>zurückgesetzt.</a:t>
            </a:r>
          </a:p>
          <a:p>
            <a:r>
              <a:rPr lang="de-DE" dirty="0" smtClean="0"/>
              <a:t>Es </a:t>
            </a:r>
            <a:r>
              <a:rPr lang="de-DE" dirty="0"/>
              <a:t>gibt auch ein </a:t>
            </a:r>
            <a:r>
              <a:rPr lang="de-DE" dirty="0" err="1"/>
              <a:t>reset</a:t>
            </a:r>
            <a:r>
              <a:rPr lang="de-DE" dirty="0"/>
              <a:t> Eingang der sowohl </a:t>
            </a:r>
            <a:r>
              <a:rPr lang="de-DE" dirty="0" err="1"/>
              <a:t>overflow</a:t>
            </a:r>
            <a:r>
              <a:rPr lang="de-DE" dirty="0"/>
              <a:t>, </a:t>
            </a:r>
            <a:r>
              <a:rPr lang="de-DE" dirty="0" err="1"/>
              <a:t>overflow_error</a:t>
            </a:r>
            <a:r>
              <a:rPr lang="de-DE" dirty="0"/>
              <a:t> als auch den Zähler </a:t>
            </a:r>
            <a:r>
              <a:rPr lang="de-DE" dirty="0" smtClean="0"/>
              <a:t>zurücksetzt.</a:t>
            </a:r>
          </a:p>
          <a:p>
            <a:r>
              <a:rPr lang="de-DE" dirty="0" smtClean="0"/>
              <a:t>Der </a:t>
            </a:r>
            <a:r>
              <a:rPr lang="de-DE" dirty="0"/>
              <a:t>Zähler zählt nicht wenn </a:t>
            </a:r>
            <a:r>
              <a:rPr lang="de-DE" dirty="0" err="1"/>
              <a:t>overflow_error</a:t>
            </a:r>
            <a:r>
              <a:rPr lang="de-DE" dirty="0"/>
              <a:t> = 1 und wenn </a:t>
            </a:r>
            <a:r>
              <a:rPr lang="de-DE" dirty="0" err="1"/>
              <a:t>reset</a:t>
            </a:r>
            <a:r>
              <a:rPr lang="de-DE" dirty="0"/>
              <a:t> aktiv ist.</a:t>
            </a:r>
            <a:endParaRPr lang="en-US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4366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16" name="Ellipse 15"/>
          <p:cNvSpPr/>
          <p:nvPr/>
        </p:nvSpPr>
        <p:spPr bwMode="auto">
          <a:xfrm>
            <a:off x="2971800" y="1828800"/>
            <a:ext cx="914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RES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Ellipse 37"/>
          <p:cNvSpPr/>
          <p:nvPr/>
        </p:nvSpPr>
        <p:spPr bwMode="auto">
          <a:xfrm>
            <a:off x="2971800" y="2819400"/>
            <a:ext cx="914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CNT</a:t>
            </a:r>
          </a:p>
        </p:txBody>
      </p:sp>
      <p:sp>
        <p:nvSpPr>
          <p:cNvPr id="47" name="Ellipse 46"/>
          <p:cNvSpPr/>
          <p:nvPr/>
        </p:nvSpPr>
        <p:spPr bwMode="auto">
          <a:xfrm>
            <a:off x="2971800" y="3733800"/>
            <a:ext cx="914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OVF</a:t>
            </a:r>
          </a:p>
        </p:txBody>
      </p:sp>
      <p:cxnSp>
        <p:nvCxnSpPr>
          <p:cNvPr id="14337" name="Gerade Verbindung mit Pfeil 14336"/>
          <p:cNvCxnSpPr/>
          <p:nvPr/>
        </p:nvCxnSpPr>
        <p:spPr bwMode="auto">
          <a:xfrm>
            <a:off x="3429000" y="2362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3429000" y="33528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Textfeld 64"/>
          <p:cNvSpPr txBox="1"/>
          <p:nvPr/>
        </p:nvSpPr>
        <p:spPr>
          <a:xfrm>
            <a:off x="3429000" y="2362200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always</a:t>
            </a:r>
            <a:endParaRPr lang="en-US" dirty="0"/>
          </a:p>
        </p:txBody>
      </p:sp>
      <p:sp>
        <p:nvSpPr>
          <p:cNvPr id="66" name="Textfeld 65"/>
          <p:cNvSpPr txBox="1"/>
          <p:nvPr/>
        </p:nvSpPr>
        <p:spPr>
          <a:xfrm>
            <a:off x="1455874" y="18288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reset</a:t>
            </a:r>
            <a:endParaRPr lang="en-US" dirty="0"/>
          </a:p>
        </p:txBody>
      </p:sp>
      <p:sp>
        <p:nvSpPr>
          <p:cNvPr id="68" name="Textfeld 67"/>
          <p:cNvSpPr txBox="1"/>
          <p:nvPr/>
        </p:nvSpPr>
        <p:spPr>
          <a:xfrm>
            <a:off x="2057400" y="3352800"/>
            <a:ext cx="13789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MaxCnt</a:t>
            </a:r>
            <a:r>
              <a:rPr lang="en-US" dirty="0" smtClean="0"/>
              <a:t> &amp; enable</a:t>
            </a:r>
            <a:endParaRPr lang="en-US" dirty="0"/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1295400" y="2057400"/>
            <a:ext cx="1066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1143000" y="1981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51" name="Ellipse 50"/>
          <p:cNvSpPr/>
          <p:nvPr/>
        </p:nvSpPr>
        <p:spPr bwMode="auto">
          <a:xfrm>
            <a:off x="2971800" y="4648200"/>
            <a:ext cx="914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ERR</a:t>
            </a:r>
          </a:p>
        </p:txBody>
      </p:sp>
      <p:cxnSp>
        <p:nvCxnSpPr>
          <p:cNvPr id="52" name="Gerade Verbindung mit Pfeil 51"/>
          <p:cNvCxnSpPr/>
          <p:nvPr/>
        </p:nvCxnSpPr>
        <p:spPr bwMode="auto">
          <a:xfrm>
            <a:off x="3429000" y="4267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838200" y="4267200"/>
            <a:ext cx="2624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 </a:t>
            </a:r>
            <a:r>
              <a:rPr lang="en-US" dirty="0" err="1"/>
              <a:t>clear_overflow</a:t>
            </a:r>
            <a:r>
              <a:rPr lang="en-US" dirty="0"/>
              <a:t> &amp; </a:t>
            </a:r>
            <a:r>
              <a:rPr lang="en-US" dirty="0" err="1" smtClean="0"/>
              <a:t>MaxCnt</a:t>
            </a:r>
            <a:r>
              <a:rPr lang="en-US" dirty="0" smtClean="0"/>
              <a:t> &amp; enable</a:t>
            </a:r>
            <a:endParaRPr lang="en-US" dirty="0"/>
          </a:p>
        </p:txBody>
      </p:sp>
      <p:sp>
        <p:nvSpPr>
          <p:cNvPr id="54" name="Rechteck 53"/>
          <p:cNvSpPr/>
          <p:nvPr/>
        </p:nvSpPr>
        <p:spPr bwMode="auto">
          <a:xfrm>
            <a:off x="7315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CNT</a:t>
            </a:r>
          </a:p>
        </p:txBody>
      </p:sp>
      <p:sp>
        <p:nvSpPr>
          <p:cNvPr id="55" name="Textfeld 54"/>
          <p:cNvSpPr txBox="1"/>
          <p:nvPr/>
        </p:nvSpPr>
        <p:spPr>
          <a:xfrm>
            <a:off x="5029200" y="2694801"/>
            <a:ext cx="17496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enable &amp; (CNT || OVF)</a:t>
            </a:r>
            <a:endParaRPr lang="en-US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6019800" y="29718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6802697" y="2694801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CEn</a:t>
            </a:r>
            <a:endParaRPr lang="en-US" dirty="0"/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75438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r Verbinder 11"/>
          <p:cNvCxnSpPr/>
          <p:nvPr/>
        </p:nvCxnSpPr>
        <p:spPr bwMode="auto">
          <a:xfrm>
            <a:off x="7315200" y="32004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r Verbinder 14"/>
          <p:cNvCxnSpPr/>
          <p:nvPr/>
        </p:nvCxnSpPr>
        <p:spPr bwMode="auto">
          <a:xfrm flipH="1">
            <a:off x="7315200" y="32766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r Verbinder 17"/>
          <p:cNvCxnSpPr/>
          <p:nvPr/>
        </p:nvCxnSpPr>
        <p:spPr bwMode="auto">
          <a:xfrm>
            <a:off x="6934200" y="3276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6858000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Ck</a:t>
            </a:r>
            <a:endParaRPr lang="en-US" dirty="0"/>
          </a:p>
        </p:txBody>
      </p:sp>
      <p:cxnSp>
        <p:nvCxnSpPr>
          <p:cNvPr id="20" name="Gerader Verbinder 19"/>
          <p:cNvCxnSpPr/>
          <p:nvPr/>
        </p:nvCxnSpPr>
        <p:spPr bwMode="auto">
          <a:xfrm>
            <a:off x="4038600" y="3962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r Verbinder 21"/>
          <p:cNvCxnSpPr/>
          <p:nvPr/>
        </p:nvCxnSpPr>
        <p:spPr bwMode="auto">
          <a:xfrm flipV="1">
            <a:off x="4419600" y="3048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 flipH="1">
            <a:off x="4038600" y="30480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feld 76"/>
          <p:cNvSpPr txBox="1"/>
          <p:nvPr/>
        </p:nvSpPr>
        <p:spPr>
          <a:xfrm>
            <a:off x="4419600" y="3733800"/>
            <a:ext cx="1172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clear_overflow</a:t>
            </a:r>
            <a:endParaRPr lang="en-US" dirty="0"/>
          </a:p>
        </p:txBody>
      </p:sp>
      <p:sp>
        <p:nvSpPr>
          <p:cNvPr id="81" name="Textfeld 80"/>
          <p:cNvSpPr txBox="1"/>
          <p:nvPr/>
        </p:nvSpPr>
        <p:spPr>
          <a:xfrm>
            <a:off x="5653795" y="22860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</a:t>
            </a:r>
            <a:endParaRPr lang="en-US" dirty="0"/>
          </a:p>
        </p:txBody>
      </p:sp>
      <p:cxnSp>
        <p:nvCxnSpPr>
          <p:cNvPr id="82" name="Gerade Verbindung mit Pfeil 81"/>
          <p:cNvCxnSpPr/>
          <p:nvPr/>
        </p:nvCxnSpPr>
        <p:spPr bwMode="auto">
          <a:xfrm>
            <a:off x="6019800" y="25908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6760218" y="22860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CRes</a:t>
            </a:r>
            <a:endParaRPr lang="en-US" dirty="0"/>
          </a:p>
        </p:txBody>
      </p:sp>
      <p:sp>
        <p:nvSpPr>
          <p:cNvPr id="84" name="Textfeld 83"/>
          <p:cNvSpPr txBox="1"/>
          <p:nvPr/>
        </p:nvSpPr>
        <p:spPr>
          <a:xfrm>
            <a:off x="7543800" y="3657600"/>
            <a:ext cx="713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MaxCnt</a:t>
            </a:r>
            <a:endParaRPr lang="en-US" dirty="0"/>
          </a:p>
        </p:txBody>
      </p:sp>
      <p:cxnSp>
        <p:nvCxnSpPr>
          <p:cNvPr id="87" name="Gerade Verbindung mit Pfeil 86"/>
          <p:cNvCxnSpPr/>
          <p:nvPr/>
        </p:nvCxnSpPr>
        <p:spPr bwMode="auto">
          <a:xfrm>
            <a:off x="84582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8458200" y="36576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</a:t>
            </a:r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4572000" y="29718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mit Pfeil 94"/>
          <p:cNvCxnSpPr/>
          <p:nvPr/>
        </p:nvCxnSpPr>
        <p:spPr bwMode="auto">
          <a:xfrm>
            <a:off x="4572000" y="25908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mit Pfeil 95"/>
          <p:cNvCxnSpPr/>
          <p:nvPr/>
        </p:nvCxnSpPr>
        <p:spPr bwMode="auto">
          <a:xfrm flipH="1">
            <a:off x="5638800" y="4114800"/>
            <a:ext cx="1828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Textfeld 106"/>
          <p:cNvSpPr txBox="1"/>
          <p:nvPr/>
        </p:nvSpPr>
        <p:spPr>
          <a:xfrm>
            <a:off x="179198" y="838200"/>
            <a:ext cx="2496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Ck</a:t>
            </a:r>
            <a:r>
              <a:rPr lang="en-US" dirty="0" smtClean="0"/>
              <a:t>, reset, enable, </a:t>
            </a:r>
            <a:r>
              <a:rPr lang="en-US" dirty="0" err="1"/>
              <a:t>clear_overflow</a:t>
            </a:r>
            <a:endParaRPr lang="en-US" dirty="0"/>
          </a:p>
        </p:txBody>
      </p:sp>
      <p:sp>
        <p:nvSpPr>
          <p:cNvPr id="110" name="Textfeld 109"/>
          <p:cNvSpPr txBox="1"/>
          <p:nvPr/>
        </p:nvSpPr>
        <p:spPr>
          <a:xfrm>
            <a:off x="310064" y="1143000"/>
            <a:ext cx="2256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overflow, </a:t>
            </a:r>
            <a:r>
              <a:rPr lang="en-US" dirty="0" err="1"/>
              <a:t>overflow_error</a:t>
            </a:r>
            <a:r>
              <a:rPr lang="en-US" dirty="0"/>
              <a:t>, </a:t>
            </a:r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sp>
        <p:nvSpPr>
          <p:cNvPr id="41" name="Textfeld 40"/>
          <p:cNvSpPr txBox="1"/>
          <p:nvPr/>
        </p:nvSpPr>
        <p:spPr>
          <a:xfrm>
            <a:off x="4343400" y="4419600"/>
            <a:ext cx="4419600" cy="2438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 algn="l">
              <a:buFontTx/>
              <a:buChar char="-"/>
            </a:pPr>
            <a:r>
              <a:rPr lang="de-DE" dirty="0" smtClean="0"/>
              <a:t>Die </a:t>
            </a:r>
            <a:r>
              <a:rPr lang="de-DE" dirty="0" err="1"/>
              <a:t>Statemaschine</a:t>
            </a:r>
            <a:r>
              <a:rPr lang="de-DE" dirty="0"/>
              <a:t> </a:t>
            </a:r>
            <a:r>
              <a:rPr lang="de-DE" dirty="0" smtClean="0"/>
              <a:t>hat die </a:t>
            </a:r>
            <a:r>
              <a:rPr lang="de-DE" dirty="0"/>
              <a:t>Eingänge </a:t>
            </a:r>
            <a:r>
              <a:rPr lang="de-DE" dirty="0" err="1"/>
              <a:t>clock</a:t>
            </a:r>
            <a:r>
              <a:rPr lang="de-DE" dirty="0"/>
              <a:t>, </a:t>
            </a:r>
            <a:r>
              <a:rPr lang="de-DE" dirty="0" err="1"/>
              <a:t>reset</a:t>
            </a:r>
            <a:r>
              <a:rPr lang="de-DE" dirty="0"/>
              <a:t>, </a:t>
            </a:r>
            <a:r>
              <a:rPr lang="de-DE" dirty="0" err="1"/>
              <a:t>enable</a:t>
            </a:r>
            <a:r>
              <a:rPr lang="de-DE" dirty="0"/>
              <a:t>, </a:t>
            </a:r>
            <a:r>
              <a:rPr lang="de-DE" dirty="0" err="1"/>
              <a:t>clear_overflow</a:t>
            </a:r>
            <a:r>
              <a:rPr lang="de-DE" dirty="0"/>
              <a:t>, die vom </a:t>
            </a:r>
            <a:r>
              <a:rPr lang="de-DE" dirty="0" err="1" smtClean="0"/>
              <a:t>aussen</a:t>
            </a:r>
            <a:r>
              <a:rPr lang="de-DE" dirty="0" smtClean="0"/>
              <a:t> kommen </a:t>
            </a:r>
            <a:r>
              <a:rPr lang="de-DE" dirty="0"/>
              <a:t>und den </a:t>
            </a:r>
            <a:r>
              <a:rPr lang="de-DE" dirty="0" err="1"/>
              <a:t>MaxCnt</a:t>
            </a:r>
            <a:r>
              <a:rPr lang="de-DE" dirty="0"/>
              <a:t> Eingang der vom Zähler </a:t>
            </a:r>
            <a:r>
              <a:rPr lang="de-DE" dirty="0" smtClean="0"/>
              <a:t>kommt.</a:t>
            </a:r>
          </a:p>
          <a:p>
            <a:pPr marL="171450" indent="-171450" algn="l">
              <a:buFontTx/>
              <a:buChar char="-"/>
            </a:pPr>
            <a:r>
              <a:rPr lang="de-DE" dirty="0" smtClean="0"/>
              <a:t>Die </a:t>
            </a:r>
            <a:r>
              <a:rPr lang="de-DE" dirty="0" err="1"/>
              <a:t>Statemacshine</a:t>
            </a:r>
            <a:r>
              <a:rPr lang="de-DE" dirty="0"/>
              <a:t> hat 4 </a:t>
            </a:r>
            <a:r>
              <a:rPr lang="de-DE" dirty="0" smtClean="0"/>
              <a:t>Zustände.</a:t>
            </a:r>
          </a:p>
          <a:p>
            <a:pPr marL="171450" indent="-171450" algn="l">
              <a:buFontTx/>
              <a:buChar char="-"/>
            </a:pPr>
            <a:r>
              <a:rPr lang="de-DE" dirty="0" smtClean="0"/>
              <a:t>Ausgänge </a:t>
            </a:r>
            <a:r>
              <a:rPr lang="de-DE" dirty="0" err="1"/>
              <a:t>overflow</a:t>
            </a:r>
            <a:r>
              <a:rPr lang="de-DE" dirty="0"/>
              <a:t> und </a:t>
            </a:r>
            <a:r>
              <a:rPr lang="de-DE" dirty="0" err="1"/>
              <a:t>overflow_error</a:t>
            </a:r>
            <a:r>
              <a:rPr lang="de-DE" dirty="0"/>
              <a:t> werden erzeugt wenn die Maschine im OVF/ERR Zustand </a:t>
            </a:r>
            <a:r>
              <a:rPr lang="de-DE" dirty="0" smtClean="0"/>
              <a:t>ist.</a:t>
            </a:r>
          </a:p>
          <a:p>
            <a:pPr marL="171450" indent="-171450" algn="l">
              <a:buFontTx/>
              <a:buChar char="-"/>
            </a:pPr>
            <a:r>
              <a:rPr lang="de-DE" dirty="0" smtClean="0"/>
              <a:t>Die </a:t>
            </a:r>
            <a:r>
              <a:rPr lang="de-DE" dirty="0" err="1"/>
              <a:t>Statemaschine</a:t>
            </a:r>
            <a:r>
              <a:rPr lang="de-DE" dirty="0"/>
              <a:t> erzeugt auch die </a:t>
            </a:r>
            <a:r>
              <a:rPr lang="de-DE" dirty="0" err="1"/>
              <a:t>CEn</a:t>
            </a:r>
            <a:r>
              <a:rPr lang="de-DE" dirty="0"/>
              <a:t> und </a:t>
            </a:r>
            <a:r>
              <a:rPr lang="de-DE" dirty="0" err="1"/>
              <a:t>CRes</a:t>
            </a:r>
            <a:r>
              <a:rPr lang="de-DE" dirty="0"/>
              <a:t> Signale für den </a:t>
            </a:r>
            <a:r>
              <a:rPr lang="de-DE" dirty="0" smtClean="0"/>
              <a:t>Zähler.</a:t>
            </a:r>
          </a:p>
          <a:p>
            <a:pPr marL="171450" indent="-171450" algn="l">
              <a:buFontTx/>
              <a:buChar char="-"/>
            </a:pPr>
            <a:r>
              <a:rPr lang="de-DE" dirty="0" smtClean="0"/>
              <a:t>Beachten </a:t>
            </a:r>
            <a:r>
              <a:rPr lang="de-DE" dirty="0"/>
              <a:t>wir, dass En sowohl von Zuständen als auch vom Eingang abgängig ist. Es handelt sich hier (in Bezug auf diese Ausgänge) um eine </a:t>
            </a:r>
            <a:r>
              <a:rPr lang="de-DE" dirty="0" err="1"/>
              <a:t>Mealy</a:t>
            </a:r>
            <a:r>
              <a:rPr lang="de-DE" dirty="0"/>
              <a:t> – Zustandsmaschine.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44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40" name="Textfeld 39"/>
          <p:cNvSpPr txBox="1"/>
          <p:nvPr/>
        </p:nvSpPr>
        <p:spPr>
          <a:xfrm>
            <a:off x="1773113" y="685800"/>
            <a:ext cx="569899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800" dirty="0" err="1"/>
              <a:t>module</a:t>
            </a:r>
            <a:r>
              <a:rPr lang="de-DE" sz="800" dirty="0"/>
              <a:t> Counter #(</a:t>
            </a:r>
            <a:r>
              <a:rPr lang="de-DE" sz="800" dirty="0" err="1"/>
              <a:t>parameter</a:t>
            </a:r>
            <a:r>
              <a:rPr lang="de-DE" sz="800" dirty="0"/>
              <a:t> WIDTH = 8</a:t>
            </a:r>
            <a:r>
              <a:rPr lang="de-DE" sz="800" dirty="0" smtClean="0"/>
              <a:t>)(</a:t>
            </a:r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clock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reset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enable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// Note </a:t>
            </a:r>
            <a:r>
              <a:rPr lang="de-DE" sz="800" dirty="0" err="1"/>
              <a:t>the</a:t>
            </a:r>
            <a:r>
              <a:rPr lang="de-DE" sz="800" dirty="0"/>
              <a:t> "reg" </a:t>
            </a:r>
            <a:r>
              <a:rPr lang="de-DE" sz="800" dirty="0" err="1"/>
              <a:t>definition</a:t>
            </a:r>
            <a:r>
              <a:rPr lang="de-DE" sz="800" dirty="0"/>
              <a:t> </a:t>
            </a:r>
            <a:r>
              <a:rPr lang="de-DE" sz="800" dirty="0" err="1"/>
              <a:t>to</a:t>
            </a:r>
            <a:r>
              <a:rPr lang="de-DE" sz="800" dirty="0"/>
              <a:t> </a:t>
            </a:r>
            <a:r>
              <a:rPr lang="de-DE" sz="800" dirty="0" err="1"/>
              <a:t>value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output</a:t>
            </a:r>
            <a:r>
              <a:rPr lang="de-DE" sz="800" dirty="0"/>
              <a:t> reg [WIDTH - 1:0] </a:t>
            </a:r>
            <a:r>
              <a:rPr lang="de-DE" sz="800" dirty="0" err="1"/>
              <a:t>value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output</a:t>
            </a:r>
            <a:r>
              <a:rPr lang="de-DE" sz="800" dirty="0"/>
              <a:t> </a:t>
            </a:r>
            <a:r>
              <a:rPr lang="de-DE" sz="800" dirty="0" err="1"/>
              <a:t>wire</a:t>
            </a:r>
            <a:r>
              <a:rPr lang="de-DE" sz="800" dirty="0"/>
              <a:t> </a:t>
            </a:r>
            <a:r>
              <a:rPr lang="de-DE" sz="800" dirty="0" err="1"/>
              <a:t>overflow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clear_overflow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reinit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output</a:t>
            </a:r>
            <a:r>
              <a:rPr lang="de-DE" sz="800" dirty="0"/>
              <a:t> </a:t>
            </a:r>
            <a:r>
              <a:rPr lang="de-DE" sz="800" dirty="0" err="1"/>
              <a:t>wire</a:t>
            </a:r>
            <a:r>
              <a:rPr lang="de-DE" sz="800" dirty="0"/>
              <a:t> </a:t>
            </a:r>
            <a:r>
              <a:rPr lang="de-DE" sz="800" dirty="0" err="1"/>
              <a:t>overflow_error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 smtClean="0"/>
              <a:t>);</a:t>
            </a:r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>
                <a:solidFill>
                  <a:srgbClr val="0070C0"/>
                </a:solidFill>
              </a:rPr>
              <a:t>reg [1:0] State;</a:t>
            </a:r>
            <a:endParaRPr lang="en-US" sz="800" dirty="0">
              <a:solidFill>
                <a:srgbClr val="0070C0"/>
              </a:solidFill>
            </a:endParaRPr>
          </a:p>
          <a:p>
            <a:pPr algn="l"/>
            <a:r>
              <a:rPr lang="de-DE" sz="800" dirty="0" err="1">
                <a:solidFill>
                  <a:srgbClr val="0070C0"/>
                </a:solidFill>
              </a:rPr>
              <a:t>wire</a:t>
            </a:r>
            <a:r>
              <a:rPr lang="de-DE" sz="800" dirty="0">
                <a:solidFill>
                  <a:srgbClr val="0070C0"/>
                </a:solidFill>
              </a:rPr>
              <a:t> </a:t>
            </a:r>
            <a:r>
              <a:rPr lang="de-DE" sz="800" dirty="0" err="1">
                <a:solidFill>
                  <a:srgbClr val="0070C0"/>
                </a:solidFill>
              </a:rPr>
              <a:t>MaxCnt</a:t>
            </a:r>
            <a:r>
              <a:rPr lang="de-DE" sz="800" dirty="0">
                <a:solidFill>
                  <a:srgbClr val="0070C0"/>
                </a:solidFill>
              </a:rPr>
              <a:t>;</a:t>
            </a:r>
            <a:endParaRPr lang="en-US" sz="800" dirty="0">
              <a:solidFill>
                <a:srgbClr val="0070C0"/>
              </a:solidFill>
            </a:endParaRPr>
          </a:p>
          <a:p>
            <a:pPr algn="l"/>
            <a:r>
              <a:rPr lang="de-DE" sz="800" dirty="0" err="1">
                <a:solidFill>
                  <a:srgbClr val="0070C0"/>
                </a:solidFill>
              </a:rPr>
              <a:t>parameter</a:t>
            </a:r>
            <a:r>
              <a:rPr lang="de-DE" sz="800" dirty="0">
                <a:solidFill>
                  <a:srgbClr val="0070C0"/>
                </a:solidFill>
              </a:rPr>
              <a:t> RES = 2'b00, CNT = 2'b01, OVF = 2'b11, ERR = 2'b10</a:t>
            </a:r>
            <a:r>
              <a:rPr lang="de-DE" sz="800" dirty="0" smtClean="0">
                <a:solidFill>
                  <a:srgbClr val="0070C0"/>
                </a:solidFill>
              </a:rPr>
              <a:t>;</a:t>
            </a:r>
            <a:r>
              <a:rPr lang="de-DE" sz="800" dirty="0">
                <a:solidFill>
                  <a:srgbClr val="0070C0"/>
                </a:solidFill>
              </a:rPr>
              <a:t> </a:t>
            </a:r>
            <a:endParaRPr lang="en-US" sz="800" dirty="0">
              <a:solidFill>
                <a:srgbClr val="0070C0"/>
              </a:solidFill>
            </a:endParaRPr>
          </a:p>
          <a:p>
            <a:pPr algn="l"/>
            <a:r>
              <a:rPr lang="de-DE" sz="800" dirty="0" err="1">
                <a:solidFill>
                  <a:srgbClr val="FF0000"/>
                </a:solidFill>
              </a:rPr>
              <a:t>assign</a:t>
            </a:r>
            <a:r>
              <a:rPr lang="de-DE" sz="800" dirty="0">
                <a:solidFill>
                  <a:srgbClr val="FF0000"/>
                </a:solidFill>
              </a:rPr>
              <a:t> </a:t>
            </a:r>
            <a:r>
              <a:rPr lang="de-DE" sz="800" dirty="0" err="1">
                <a:solidFill>
                  <a:srgbClr val="FF0000"/>
                </a:solidFill>
              </a:rPr>
              <a:t>overflow</a:t>
            </a:r>
            <a:r>
              <a:rPr lang="de-DE" sz="800" dirty="0">
                <a:solidFill>
                  <a:srgbClr val="FF0000"/>
                </a:solidFill>
              </a:rPr>
              <a:t> = {State == OVF};</a:t>
            </a:r>
            <a:endParaRPr lang="en-US" sz="800" dirty="0">
              <a:solidFill>
                <a:srgbClr val="FF0000"/>
              </a:solidFill>
            </a:endParaRPr>
          </a:p>
          <a:p>
            <a:pPr algn="l"/>
            <a:r>
              <a:rPr lang="de-DE" sz="800" dirty="0" err="1">
                <a:solidFill>
                  <a:srgbClr val="FF0000"/>
                </a:solidFill>
              </a:rPr>
              <a:t>assign</a:t>
            </a:r>
            <a:r>
              <a:rPr lang="de-DE" sz="800" dirty="0">
                <a:solidFill>
                  <a:srgbClr val="FF0000"/>
                </a:solidFill>
              </a:rPr>
              <a:t> </a:t>
            </a:r>
            <a:r>
              <a:rPr lang="de-DE" sz="800" dirty="0" err="1">
                <a:solidFill>
                  <a:srgbClr val="FF0000"/>
                </a:solidFill>
              </a:rPr>
              <a:t>overflow_error</a:t>
            </a:r>
            <a:r>
              <a:rPr lang="de-DE" sz="800" dirty="0">
                <a:solidFill>
                  <a:srgbClr val="FF0000"/>
                </a:solidFill>
              </a:rPr>
              <a:t> = {State == ERR};</a:t>
            </a:r>
            <a:endParaRPr lang="en-US" sz="800" dirty="0">
              <a:solidFill>
                <a:srgbClr val="FF0000"/>
              </a:solidFill>
            </a:endParaRPr>
          </a:p>
          <a:p>
            <a:pPr algn="l"/>
            <a:r>
              <a:rPr lang="de-DE" sz="800" dirty="0" err="1">
                <a:solidFill>
                  <a:srgbClr val="FF0000"/>
                </a:solidFill>
              </a:rPr>
              <a:t>assign</a:t>
            </a:r>
            <a:r>
              <a:rPr lang="de-DE" sz="800" dirty="0">
                <a:solidFill>
                  <a:srgbClr val="FF0000"/>
                </a:solidFill>
              </a:rPr>
              <a:t> </a:t>
            </a:r>
            <a:r>
              <a:rPr lang="de-DE" sz="800" dirty="0" err="1">
                <a:solidFill>
                  <a:srgbClr val="FF0000"/>
                </a:solidFill>
              </a:rPr>
              <a:t>MaxCnt</a:t>
            </a:r>
            <a:r>
              <a:rPr lang="de-DE" sz="800" dirty="0">
                <a:solidFill>
                  <a:srgbClr val="FF0000"/>
                </a:solidFill>
              </a:rPr>
              <a:t> = {</a:t>
            </a:r>
            <a:r>
              <a:rPr lang="de-DE" sz="800" dirty="0" err="1">
                <a:solidFill>
                  <a:srgbClr val="FF0000"/>
                </a:solidFill>
              </a:rPr>
              <a:t>value</a:t>
            </a:r>
            <a:r>
              <a:rPr lang="de-DE" sz="800" dirty="0">
                <a:solidFill>
                  <a:srgbClr val="FF0000"/>
                </a:solidFill>
              </a:rPr>
              <a:t> == {WIDTH {1'b1</a:t>
            </a:r>
            <a:r>
              <a:rPr lang="de-DE" sz="800" dirty="0" smtClean="0">
                <a:solidFill>
                  <a:srgbClr val="FF0000"/>
                </a:solidFill>
              </a:rPr>
              <a:t>}}};</a:t>
            </a:r>
          </a:p>
          <a:p>
            <a:pPr algn="l"/>
            <a:r>
              <a:rPr lang="de-DE" sz="800" dirty="0"/>
              <a:t>	</a:t>
            </a:r>
            <a:endParaRPr lang="en-US" sz="800" dirty="0"/>
          </a:p>
          <a:p>
            <a:pPr algn="l"/>
            <a:r>
              <a:rPr lang="de-DE" sz="800" dirty="0" err="1"/>
              <a:t>always</a:t>
            </a:r>
            <a:r>
              <a:rPr lang="de-DE" sz="800" dirty="0"/>
              <a:t> @ (</a:t>
            </a:r>
            <a:r>
              <a:rPr lang="de-DE" sz="800" dirty="0" err="1"/>
              <a:t>posedge</a:t>
            </a:r>
            <a:r>
              <a:rPr lang="de-DE" sz="800" dirty="0"/>
              <a:t> </a:t>
            </a:r>
            <a:r>
              <a:rPr lang="de-DE" sz="800" dirty="0" err="1"/>
              <a:t>clock</a:t>
            </a:r>
            <a:r>
              <a:rPr lang="de-DE" sz="800" dirty="0"/>
              <a:t>) </a:t>
            </a:r>
            <a:r>
              <a:rPr lang="de-DE" sz="800" dirty="0" err="1"/>
              <a:t>begin</a:t>
            </a:r>
            <a:r>
              <a:rPr lang="de-DE" sz="800" dirty="0"/>
              <a:t> </a:t>
            </a:r>
            <a:endParaRPr lang="en-US" sz="800" dirty="0"/>
          </a:p>
          <a:p>
            <a:pPr algn="l"/>
            <a:r>
              <a:rPr lang="de-DE" sz="800" dirty="0"/>
              <a:t>	</a:t>
            </a:r>
            <a:r>
              <a:rPr lang="de-DE" sz="800" dirty="0" err="1"/>
              <a:t>if</a:t>
            </a:r>
            <a:r>
              <a:rPr lang="de-DE" sz="800" dirty="0"/>
              <a:t> (</a:t>
            </a:r>
            <a:r>
              <a:rPr lang="de-DE" sz="800" dirty="0" err="1"/>
              <a:t>reset</a:t>
            </a:r>
            <a:r>
              <a:rPr lang="de-DE" sz="800" dirty="0"/>
              <a:t> | </a:t>
            </a:r>
            <a:r>
              <a:rPr lang="de-DE" sz="800" dirty="0" err="1"/>
              <a:t>reinit</a:t>
            </a:r>
            <a:r>
              <a:rPr lang="de-DE" sz="800" dirty="0"/>
              <a:t>) </a:t>
            </a:r>
            <a:r>
              <a:rPr lang="de-DE" sz="800" dirty="0" err="1"/>
              <a:t>begin</a:t>
            </a:r>
            <a:r>
              <a:rPr lang="de-DE" sz="800" dirty="0"/>
              <a:t> </a:t>
            </a:r>
            <a:endParaRPr lang="en-US" sz="800" dirty="0"/>
          </a:p>
          <a:p>
            <a:pPr algn="l"/>
            <a:r>
              <a:rPr lang="de-DE" sz="800" dirty="0"/>
              <a:t>		State &lt;= RES;</a:t>
            </a:r>
            <a:endParaRPr lang="en-US" sz="800" dirty="0"/>
          </a:p>
          <a:p>
            <a:pPr algn="l"/>
            <a:r>
              <a:rPr lang="de-DE" sz="800" dirty="0"/>
              <a:t>		</a:t>
            </a:r>
            <a:r>
              <a:rPr lang="de-DE" sz="800" dirty="0" err="1"/>
              <a:t>value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	end</a:t>
            </a:r>
            <a:endParaRPr lang="en-US" sz="800" dirty="0"/>
          </a:p>
          <a:p>
            <a:pPr algn="l"/>
            <a:r>
              <a:rPr lang="de-DE" sz="800" dirty="0"/>
              <a:t>	</a:t>
            </a:r>
            <a:r>
              <a:rPr lang="de-DE" sz="800" dirty="0" err="1"/>
              <a:t>else</a:t>
            </a:r>
            <a:r>
              <a:rPr lang="de-DE" sz="800" dirty="0"/>
              <a:t>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	</a:t>
            </a:r>
            <a:r>
              <a:rPr lang="de-DE" sz="800" dirty="0" err="1"/>
              <a:t>case</a:t>
            </a:r>
            <a:r>
              <a:rPr lang="de-DE" sz="800" dirty="0"/>
              <a:t> (State)</a:t>
            </a:r>
            <a:endParaRPr lang="en-US" sz="800" dirty="0"/>
          </a:p>
          <a:p>
            <a:pPr algn="l"/>
            <a:r>
              <a:rPr lang="de-DE" sz="800" dirty="0"/>
              <a:t>			RES: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			State &lt;= CNT;</a:t>
            </a:r>
            <a:endParaRPr lang="en-US" sz="800" dirty="0"/>
          </a:p>
          <a:p>
            <a:pPr algn="l"/>
            <a:r>
              <a:rPr lang="de-DE" sz="800" dirty="0"/>
              <a:t>			end</a:t>
            </a:r>
            <a:endParaRPr lang="en-US" sz="800" dirty="0"/>
          </a:p>
          <a:p>
            <a:pPr algn="l"/>
            <a:r>
              <a:rPr lang="de-DE" sz="800" dirty="0"/>
              <a:t>			CNT: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			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enable</a:t>
            </a:r>
            <a:r>
              <a:rPr lang="de-DE" sz="800" dirty="0"/>
              <a:t>) </a:t>
            </a:r>
            <a:r>
              <a:rPr lang="de-DE" sz="800" dirty="0" err="1"/>
              <a:t>value</a:t>
            </a:r>
            <a:r>
              <a:rPr lang="de-DE" sz="800" dirty="0"/>
              <a:t> &lt;= </a:t>
            </a:r>
            <a:r>
              <a:rPr lang="de-DE" sz="800" dirty="0" err="1"/>
              <a:t>value</a:t>
            </a:r>
            <a:r>
              <a:rPr lang="de-DE" sz="800" dirty="0"/>
              <a:t> + 1;//</a:t>
            </a:r>
            <a:r>
              <a:rPr lang="de-DE" sz="800" dirty="0" err="1"/>
              <a:t>counter</a:t>
            </a:r>
            <a:endParaRPr lang="en-US" sz="800" dirty="0"/>
          </a:p>
          <a:p>
            <a:pPr algn="l"/>
            <a:r>
              <a:rPr lang="de-DE" sz="800" dirty="0"/>
              <a:t>				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MaxCnt</a:t>
            </a:r>
            <a:r>
              <a:rPr lang="de-DE" sz="800" dirty="0"/>
              <a:t> &amp; </a:t>
            </a:r>
            <a:r>
              <a:rPr lang="de-DE" sz="800" dirty="0" err="1"/>
              <a:t>enable</a:t>
            </a:r>
            <a:r>
              <a:rPr lang="de-DE" sz="800" dirty="0"/>
              <a:t>) State &lt;= OVF;</a:t>
            </a:r>
            <a:endParaRPr lang="en-US" sz="800" dirty="0"/>
          </a:p>
          <a:p>
            <a:pPr algn="l"/>
            <a:r>
              <a:rPr lang="de-DE" sz="800" dirty="0"/>
              <a:t>			end</a:t>
            </a:r>
            <a:endParaRPr lang="en-US" sz="800" dirty="0"/>
          </a:p>
          <a:p>
            <a:pPr algn="l"/>
            <a:r>
              <a:rPr lang="de-DE" sz="800" dirty="0"/>
              <a:t>			OVF: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			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enable</a:t>
            </a:r>
            <a:r>
              <a:rPr lang="de-DE" sz="800" dirty="0"/>
              <a:t>) </a:t>
            </a:r>
            <a:r>
              <a:rPr lang="de-DE" sz="800" dirty="0" err="1"/>
              <a:t>value</a:t>
            </a:r>
            <a:r>
              <a:rPr lang="de-DE" sz="800" dirty="0"/>
              <a:t> &lt;= </a:t>
            </a:r>
            <a:r>
              <a:rPr lang="de-DE" sz="800" dirty="0" err="1"/>
              <a:t>value</a:t>
            </a:r>
            <a:r>
              <a:rPr lang="de-DE" sz="800" dirty="0"/>
              <a:t> + 1;//</a:t>
            </a:r>
            <a:r>
              <a:rPr lang="de-DE" sz="800" dirty="0" err="1"/>
              <a:t>counter</a:t>
            </a:r>
            <a:endParaRPr lang="en-US" sz="800" dirty="0"/>
          </a:p>
          <a:p>
            <a:pPr algn="l"/>
            <a:r>
              <a:rPr lang="de-DE" sz="800" dirty="0"/>
              <a:t>				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clear_overflow</a:t>
            </a:r>
            <a:r>
              <a:rPr lang="de-DE" sz="800" dirty="0"/>
              <a:t>) State &lt;= CNT;</a:t>
            </a:r>
            <a:endParaRPr lang="en-US" sz="800" dirty="0"/>
          </a:p>
          <a:p>
            <a:pPr algn="l"/>
            <a:r>
              <a:rPr lang="de-DE" sz="800" dirty="0"/>
              <a:t>				</a:t>
            </a:r>
            <a:r>
              <a:rPr lang="de-DE" sz="800" dirty="0" err="1"/>
              <a:t>else</a:t>
            </a:r>
            <a:r>
              <a:rPr lang="de-DE" sz="800" dirty="0"/>
              <a:t> 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MaxCnt</a:t>
            </a:r>
            <a:r>
              <a:rPr lang="de-DE" sz="800" dirty="0"/>
              <a:t> &amp; </a:t>
            </a:r>
            <a:r>
              <a:rPr lang="de-DE" sz="800" dirty="0" err="1"/>
              <a:t>enable</a:t>
            </a:r>
            <a:r>
              <a:rPr lang="de-DE" sz="800" dirty="0"/>
              <a:t>) State &lt;= ERR;</a:t>
            </a:r>
            <a:endParaRPr lang="en-US" sz="800" dirty="0"/>
          </a:p>
          <a:p>
            <a:pPr algn="l"/>
            <a:r>
              <a:rPr lang="de-DE" sz="800" dirty="0"/>
              <a:t>			end</a:t>
            </a:r>
            <a:endParaRPr lang="en-US" sz="800" dirty="0"/>
          </a:p>
          <a:p>
            <a:pPr algn="l"/>
            <a:r>
              <a:rPr lang="de-DE" sz="800" dirty="0"/>
              <a:t>			ERR: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			State &lt;= ERR;</a:t>
            </a:r>
            <a:endParaRPr lang="en-US" sz="800" dirty="0"/>
          </a:p>
          <a:p>
            <a:pPr algn="l"/>
            <a:r>
              <a:rPr lang="de-DE" sz="800" dirty="0"/>
              <a:t>			end</a:t>
            </a:r>
            <a:endParaRPr lang="en-US" sz="800" dirty="0"/>
          </a:p>
          <a:p>
            <a:pPr algn="l"/>
            <a:r>
              <a:rPr lang="de-DE" sz="800" dirty="0"/>
              <a:t>		</a:t>
            </a:r>
            <a:r>
              <a:rPr lang="de-DE" sz="800" dirty="0" err="1"/>
              <a:t>endcase</a:t>
            </a:r>
            <a:endParaRPr lang="en-US" sz="800" dirty="0"/>
          </a:p>
          <a:p>
            <a:pPr algn="l"/>
            <a:r>
              <a:rPr lang="de-DE" sz="800" dirty="0"/>
              <a:t>	end//not </a:t>
            </a:r>
            <a:r>
              <a:rPr lang="de-DE" sz="800" dirty="0" err="1"/>
              <a:t>reset</a:t>
            </a:r>
            <a:endParaRPr lang="en-US" sz="800" dirty="0"/>
          </a:p>
          <a:p>
            <a:pPr algn="l"/>
            <a:r>
              <a:rPr lang="de-DE" sz="800" dirty="0"/>
              <a:t>end//</a:t>
            </a:r>
            <a:r>
              <a:rPr lang="de-DE" sz="800" dirty="0" err="1" smtClean="0"/>
              <a:t>always</a:t>
            </a:r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 err="1" smtClean="0"/>
              <a:t>endmodule</a:t>
            </a:r>
            <a:endParaRPr lang="de-DE" sz="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4191000" y="1143000"/>
            <a:ext cx="2867645" cy="27699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Module Definition, Eingänge, Ausgänge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5029200" y="2209800"/>
            <a:ext cx="1676400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Parameter-Definition</a:t>
            </a:r>
            <a:endParaRPr 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57200" y="3200400"/>
            <a:ext cx="1676400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„</a:t>
            </a:r>
            <a:r>
              <a:rPr lang="de-DE" dirty="0" err="1" smtClean="0"/>
              <a:t>Always</a:t>
            </a:r>
            <a:r>
              <a:rPr lang="de-DE" dirty="0" smtClean="0"/>
              <a:t>“ Block, synchrones </a:t>
            </a:r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4577906" y="762000"/>
            <a:ext cx="2093843" cy="27699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Zähler-Länge als Parameter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4114800" y="2514600"/>
            <a:ext cx="3124200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dirty="0" err="1" smtClean="0"/>
              <a:t>Ausgänge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Funktionen</a:t>
            </a:r>
            <a:r>
              <a:rPr lang="en-US" dirty="0" smtClean="0"/>
              <a:t> von </a:t>
            </a:r>
            <a:r>
              <a:rPr lang="en-US" dirty="0" err="1" smtClean="0"/>
              <a:t>Zusänden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79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40" name="Textfeld 39"/>
          <p:cNvSpPr txBox="1"/>
          <p:nvPr/>
        </p:nvSpPr>
        <p:spPr>
          <a:xfrm>
            <a:off x="1773113" y="685800"/>
            <a:ext cx="5698996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800" dirty="0" err="1"/>
              <a:t>module</a:t>
            </a:r>
            <a:r>
              <a:rPr lang="de-DE" sz="800" dirty="0"/>
              <a:t> Counter #(</a:t>
            </a:r>
            <a:r>
              <a:rPr lang="de-DE" sz="800" dirty="0" err="1"/>
              <a:t>parameter</a:t>
            </a:r>
            <a:r>
              <a:rPr lang="de-DE" sz="800" dirty="0"/>
              <a:t> WIDTH = 8</a:t>
            </a:r>
            <a:r>
              <a:rPr lang="de-DE" sz="800" dirty="0" smtClean="0"/>
              <a:t>)(</a:t>
            </a:r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clock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reset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enable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// Note </a:t>
            </a:r>
            <a:r>
              <a:rPr lang="de-DE" sz="800" dirty="0" err="1"/>
              <a:t>the</a:t>
            </a:r>
            <a:r>
              <a:rPr lang="de-DE" sz="800" dirty="0"/>
              <a:t> "reg" </a:t>
            </a:r>
            <a:r>
              <a:rPr lang="de-DE" sz="800" dirty="0" err="1"/>
              <a:t>definition</a:t>
            </a:r>
            <a:r>
              <a:rPr lang="de-DE" sz="800" dirty="0"/>
              <a:t> </a:t>
            </a:r>
            <a:r>
              <a:rPr lang="de-DE" sz="800" dirty="0" err="1"/>
              <a:t>to</a:t>
            </a:r>
            <a:r>
              <a:rPr lang="de-DE" sz="800" dirty="0"/>
              <a:t> </a:t>
            </a:r>
            <a:r>
              <a:rPr lang="de-DE" sz="800" dirty="0" err="1"/>
              <a:t>value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output</a:t>
            </a:r>
            <a:r>
              <a:rPr lang="de-DE" sz="800" dirty="0"/>
              <a:t> reg [WIDTH - 1:0] </a:t>
            </a:r>
            <a:r>
              <a:rPr lang="de-DE" sz="800" dirty="0" err="1"/>
              <a:t>value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output</a:t>
            </a:r>
            <a:r>
              <a:rPr lang="de-DE" sz="800" dirty="0"/>
              <a:t> </a:t>
            </a:r>
            <a:r>
              <a:rPr lang="de-DE" sz="800" dirty="0" err="1"/>
              <a:t>wire</a:t>
            </a:r>
            <a:r>
              <a:rPr lang="de-DE" sz="800" dirty="0"/>
              <a:t> </a:t>
            </a:r>
            <a:r>
              <a:rPr lang="de-DE" sz="800" dirty="0" err="1"/>
              <a:t>overflow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clear_overflow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reinit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output</a:t>
            </a:r>
            <a:r>
              <a:rPr lang="de-DE" sz="800" dirty="0"/>
              <a:t> </a:t>
            </a:r>
            <a:r>
              <a:rPr lang="de-DE" sz="800" dirty="0" err="1"/>
              <a:t>wire</a:t>
            </a:r>
            <a:r>
              <a:rPr lang="de-DE" sz="800" dirty="0"/>
              <a:t> </a:t>
            </a:r>
            <a:r>
              <a:rPr lang="de-DE" sz="800" dirty="0" err="1"/>
              <a:t>overflow_error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 smtClean="0"/>
              <a:t>);</a:t>
            </a:r>
          </a:p>
          <a:p>
            <a:pPr algn="l"/>
            <a:r>
              <a:rPr lang="de-DE" sz="800" b="1" dirty="0" err="1" smtClean="0"/>
              <a:t>enum</a:t>
            </a:r>
            <a:r>
              <a:rPr lang="de-DE" sz="800" b="1" dirty="0" smtClean="0"/>
              <a:t> reg [1:0</a:t>
            </a:r>
            <a:r>
              <a:rPr lang="de-DE" sz="800" b="1" dirty="0"/>
              <a:t>] {RES = 2'b00, CNT = 2'b01, OVF = 2'b11, ERR = 2'b10} State</a:t>
            </a:r>
            <a:r>
              <a:rPr lang="de-DE" sz="800" b="1" dirty="0" smtClean="0"/>
              <a:t>;</a:t>
            </a:r>
            <a:r>
              <a:rPr lang="de-DE" sz="800" b="1" dirty="0"/>
              <a:t> </a:t>
            </a:r>
            <a:endParaRPr lang="de-DE" sz="800" dirty="0" smtClean="0"/>
          </a:p>
          <a:p>
            <a:pPr algn="l"/>
            <a:r>
              <a:rPr lang="de-DE" sz="800" dirty="0" err="1" smtClean="0"/>
              <a:t>wire</a:t>
            </a:r>
            <a:r>
              <a:rPr lang="de-DE" sz="800" dirty="0" smtClean="0"/>
              <a:t> </a:t>
            </a:r>
            <a:r>
              <a:rPr lang="de-DE" sz="800" dirty="0" err="1"/>
              <a:t>MaxCnt</a:t>
            </a:r>
            <a:r>
              <a:rPr lang="de-DE" sz="800" dirty="0"/>
              <a:t>;</a:t>
            </a:r>
            <a:endParaRPr lang="en-US" sz="800" dirty="0"/>
          </a:p>
          <a:p>
            <a:pPr algn="l"/>
            <a:r>
              <a:rPr lang="de-DE" sz="800" dirty="0" err="1" smtClean="0"/>
              <a:t>assign</a:t>
            </a:r>
            <a:r>
              <a:rPr lang="de-DE" sz="800" dirty="0" smtClean="0"/>
              <a:t> </a:t>
            </a:r>
            <a:r>
              <a:rPr lang="de-DE" sz="800" dirty="0" err="1"/>
              <a:t>overflow</a:t>
            </a:r>
            <a:r>
              <a:rPr lang="de-DE" sz="800" dirty="0"/>
              <a:t> = {State == OVF};</a:t>
            </a:r>
            <a:endParaRPr lang="en-US" sz="800" dirty="0"/>
          </a:p>
          <a:p>
            <a:pPr algn="l"/>
            <a:r>
              <a:rPr lang="de-DE" sz="800" dirty="0" err="1"/>
              <a:t>assign</a:t>
            </a:r>
            <a:r>
              <a:rPr lang="de-DE" sz="800" dirty="0"/>
              <a:t> </a:t>
            </a:r>
            <a:r>
              <a:rPr lang="de-DE" sz="800" dirty="0" err="1"/>
              <a:t>overflow_error</a:t>
            </a:r>
            <a:r>
              <a:rPr lang="de-DE" sz="800" dirty="0"/>
              <a:t> = {State == ERR};</a:t>
            </a:r>
            <a:endParaRPr lang="en-US" sz="800" dirty="0"/>
          </a:p>
          <a:p>
            <a:pPr algn="l"/>
            <a:r>
              <a:rPr lang="de-DE" sz="800" dirty="0" err="1"/>
              <a:t>assign</a:t>
            </a:r>
            <a:r>
              <a:rPr lang="de-DE" sz="800" dirty="0"/>
              <a:t> </a:t>
            </a:r>
            <a:r>
              <a:rPr lang="de-DE" sz="800" dirty="0" err="1"/>
              <a:t>MaxCnt</a:t>
            </a:r>
            <a:r>
              <a:rPr lang="de-DE" sz="800" dirty="0"/>
              <a:t> = {</a:t>
            </a:r>
            <a:r>
              <a:rPr lang="de-DE" sz="800" dirty="0" err="1"/>
              <a:t>value</a:t>
            </a:r>
            <a:r>
              <a:rPr lang="de-DE" sz="800" dirty="0"/>
              <a:t> == {WIDTH {1'b1</a:t>
            </a:r>
            <a:r>
              <a:rPr lang="de-DE" sz="800" dirty="0" smtClean="0"/>
              <a:t>}}};</a:t>
            </a:r>
          </a:p>
          <a:p>
            <a:pPr algn="l"/>
            <a:r>
              <a:rPr lang="de-DE" sz="800" dirty="0"/>
              <a:t>	</a:t>
            </a:r>
            <a:endParaRPr lang="en-US" sz="800" dirty="0"/>
          </a:p>
          <a:p>
            <a:pPr algn="l"/>
            <a:r>
              <a:rPr lang="de-DE" sz="800" dirty="0" err="1"/>
              <a:t>always</a:t>
            </a:r>
            <a:r>
              <a:rPr lang="de-DE" sz="800" dirty="0"/>
              <a:t> @ (</a:t>
            </a:r>
            <a:r>
              <a:rPr lang="de-DE" sz="800" dirty="0" err="1"/>
              <a:t>posedge</a:t>
            </a:r>
            <a:r>
              <a:rPr lang="de-DE" sz="800" dirty="0"/>
              <a:t> </a:t>
            </a:r>
            <a:r>
              <a:rPr lang="de-DE" sz="800" dirty="0" err="1"/>
              <a:t>clock</a:t>
            </a:r>
            <a:r>
              <a:rPr lang="de-DE" sz="800" dirty="0"/>
              <a:t>) </a:t>
            </a:r>
            <a:r>
              <a:rPr lang="de-DE" sz="800" dirty="0" err="1"/>
              <a:t>begin</a:t>
            </a:r>
            <a:r>
              <a:rPr lang="de-DE" sz="800" dirty="0"/>
              <a:t> </a:t>
            </a:r>
            <a:endParaRPr lang="en-US" sz="800" dirty="0"/>
          </a:p>
          <a:p>
            <a:pPr algn="l"/>
            <a:r>
              <a:rPr lang="de-DE" sz="800" dirty="0"/>
              <a:t>	</a:t>
            </a:r>
            <a:r>
              <a:rPr lang="de-DE" sz="800" dirty="0" err="1"/>
              <a:t>if</a:t>
            </a:r>
            <a:r>
              <a:rPr lang="de-DE" sz="800" dirty="0"/>
              <a:t> (</a:t>
            </a:r>
            <a:r>
              <a:rPr lang="de-DE" sz="800" dirty="0" err="1"/>
              <a:t>reset</a:t>
            </a:r>
            <a:r>
              <a:rPr lang="de-DE" sz="800" dirty="0"/>
              <a:t> | </a:t>
            </a:r>
            <a:r>
              <a:rPr lang="de-DE" sz="800" dirty="0" err="1"/>
              <a:t>reinit</a:t>
            </a:r>
            <a:r>
              <a:rPr lang="de-DE" sz="800" dirty="0"/>
              <a:t>) </a:t>
            </a:r>
            <a:r>
              <a:rPr lang="de-DE" sz="800" dirty="0" err="1"/>
              <a:t>begin</a:t>
            </a:r>
            <a:r>
              <a:rPr lang="de-DE" sz="800" dirty="0"/>
              <a:t> </a:t>
            </a:r>
            <a:endParaRPr lang="en-US" sz="800" dirty="0"/>
          </a:p>
          <a:p>
            <a:pPr algn="l"/>
            <a:r>
              <a:rPr lang="de-DE" sz="800" dirty="0"/>
              <a:t>		State &lt;= RES;</a:t>
            </a:r>
            <a:endParaRPr lang="en-US" sz="800" dirty="0"/>
          </a:p>
          <a:p>
            <a:pPr algn="l"/>
            <a:r>
              <a:rPr lang="de-DE" sz="800" dirty="0"/>
              <a:t>		</a:t>
            </a:r>
            <a:r>
              <a:rPr lang="de-DE" sz="800" dirty="0" err="1"/>
              <a:t>value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	end</a:t>
            </a:r>
            <a:endParaRPr lang="en-US" sz="800" dirty="0"/>
          </a:p>
          <a:p>
            <a:pPr algn="l"/>
            <a:r>
              <a:rPr lang="de-DE" sz="800" dirty="0"/>
              <a:t>	</a:t>
            </a:r>
            <a:r>
              <a:rPr lang="de-DE" sz="800" dirty="0" err="1"/>
              <a:t>else</a:t>
            </a:r>
            <a:r>
              <a:rPr lang="de-DE" sz="800" dirty="0"/>
              <a:t>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	</a:t>
            </a:r>
            <a:r>
              <a:rPr lang="de-DE" sz="800" dirty="0" err="1"/>
              <a:t>case</a:t>
            </a:r>
            <a:r>
              <a:rPr lang="de-DE" sz="800" dirty="0"/>
              <a:t> (State)</a:t>
            </a:r>
            <a:endParaRPr lang="en-US" sz="800" dirty="0"/>
          </a:p>
          <a:p>
            <a:pPr algn="l"/>
            <a:r>
              <a:rPr lang="de-DE" sz="800" dirty="0"/>
              <a:t>			RES: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			State &lt;= CNT;</a:t>
            </a:r>
            <a:endParaRPr lang="en-US" sz="800" dirty="0"/>
          </a:p>
          <a:p>
            <a:pPr algn="l"/>
            <a:r>
              <a:rPr lang="de-DE" sz="800" dirty="0"/>
              <a:t>			end</a:t>
            </a:r>
            <a:endParaRPr lang="en-US" sz="800" dirty="0"/>
          </a:p>
          <a:p>
            <a:pPr algn="l"/>
            <a:r>
              <a:rPr lang="de-DE" sz="800" dirty="0"/>
              <a:t>			CNT: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			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enable</a:t>
            </a:r>
            <a:r>
              <a:rPr lang="de-DE" sz="800" dirty="0"/>
              <a:t>) </a:t>
            </a:r>
            <a:r>
              <a:rPr lang="de-DE" sz="800" dirty="0" err="1"/>
              <a:t>value</a:t>
            </a:r>
            <a:r>
              <a:rPr lang="de-DE" sz="800" dirty="0"/>
              <a:t> &lt;= </a:t>
            </a:r>
            <a:r>
              <a:rPr lang="de-DE" sz="800" dirty="0" err="1"/>
              <a:t>value</a:t>
            </a:r>
            <a:r>
              <a:rPr lang="de-DE" sz="800" dirty="0"/>
              <a:t> + 1;//</a:t>
            </a:r>
            <a:r>
              <a:rPr lang="de-DE" sz="800" dirty="0" err="1"/>
              <a:t>counter</a:t>
            </a:r>
            <a:endParaRPr lang="en-US" sz="800" dirty="0"/>
          </a:p>
          <a:p>
            <a:pPr algn="l"/>
            <a:r>
              <a:rPr lang="de-DE" sz="800" dirty="0"/>
              <a:t>				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MaxCnt</a:t>
            </a:r>
            <a:r>
              <a:rPr lang="de-DE" sz="800" dirty="0"/>
              <a:t> &amp; </a:t>
            </a:r>
            <a:r>
              <a:rPr lang="de-DE" sz="800" dirty="0" err="1"/>
              <a:t>enable</a:t>
            </a:r>
            <a:r>
              <a:rPr lang="de-DE" sz="800" dirty="0"/>
              <a:t>) State &lt;= OVF;</a:t>
            </a:r>
            <a:endParaRPr lang="en-US" sz="800" dirty="0"/>
          </a:p>
          <a:p>
            <a:pPr algn="l"/>
            <a:r>
              <a:rPr lang="de-DE" sz="800" dirty="0"/>
              <a:t>			end</a:t>
            </a:r>
            <a:endParaRPr lang="en-US" sz="800" dirty="0"/>
          </a:p>
          <a:p>
            <a:pPr algn="l"/>
            <a:r>
              <a:rPr lang="de-DE" sz="800" dirty="0"/>
              <a:t>			OVF: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			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enable</a:t>
            </a:r>
            <a:r>
              <a:rPr lang="de-DE" sz="800" dirty="0"/>
              <a:t>) </a:t>
            </a:r>
            <a:r>
              <a:rPr lang="de-DE" sz="800" dirty="0" err="1"/>
              <a:t>value</a:t>
            </a:r>
            <a:r>
              <a:rPr lang="de-DE" sz="800" dirty="0"/>
              <a:t> &lt;= </a:t>
            </a:r>
            <a:r>
              <a:rPr lang="de-DE" sz="800" dirty="0" err="1"/>
              <a:t>value</a:t>
            </a:r>
            <a:r>
              <a:rPr lang="de-DE" sz="800" dirty="0"/>
              <a:t> + 1;//</a:t>
            </a:r>
            <a:r>
              <a:rPr lang="de-DE" sz="800" dirty="0" err="1"/>
              <a:t>counter</a:t>
            </a:r>
            <a:endParaRPr lang="en-US" sz="800" dirty="0"/>
          </a:p>
          <a:p>
            <a:pPr algn="l"/>
            <a:r>
              <a:rPr lang="de-DE" sz="800" dirty="0"/>
              <a:t>				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clear_overflow</a:t>
            </a:r>
            <a:r>
              <a:rPr lang="de-DE" sz="800" dirty="0"/>
              <a:t>) State &lt;= CNT;</a:t>
            </a:r>
            <a:endParaRPr lang="en-US" sz="800" dirty="0"/>
          </a:p>
          <a:p>
            <a:pPr algn="l"/>
            <a:r>
              <a:rPr lang="de-DE" sz="800" dirty="0"/>
              <a:t>				</a:t>
            </a:r>
            <a:r>
              <a:rPr lang="de-DE" sz="800" dirty="0" err="1"/>
              <a:t>else</a:t>
            </a:r>
            <a:r>
              <a:rPr lang="de-DE" sz="800" dirty="0"/>
              <a:t> 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MaxCnt</a:t>
            </a:r>
            <a:r>
              <a:rPr lang="de-DE" sz="800" dirty="0"/>
              <a:t> &amp; </a:t>
            </a:r>
            <a:r>
              <a:rPr lang="de-DE" sz="800" dirty="0" err="1"/>
              <a:t>enable</a:t>
            </a:r>
            <a:r>
              <a:rPr lang="de-DE" sz="800" dirty="0"/>
              <a:t>) State &lt;= ERR;</a:t>
            </a:r>
            <a:endParaRPr lang="en-US" sz="800" dirty="0"/>
          </a:p>
          <a:p>
            <a:pPr algn="l"/>
            <a:r>
              <a:rPr lang="de-DE" sz="800" dirty="0"/>
              <a:t>			end</a:t>
            </a:r>
            <a:endParaRPr lang="en-US" sz="800" dirty="0"/>
          </a:p>
          <a:p>
            <a:pPr algn="l"/>
            <a:r>
              <a:rPr lang="de-DE" sz="800" dirty="0"/>
              <a:t>			ERR: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			State &lt;= ERR;</a:t>
            </a:r>
            <a:endParaRPr lang="en-US" sz="800" dirty="0"/>
          </a:p>
          <a:p>
            <a:pPr algn="l"/>
            <a:r>
              <a:rPr lang="de-DE" sz="800" dirty="0"/>
              <a:t>			end</a:t>
            </a:r>
            <a:endParaRPr lang="en-US" sz="800" dirty="0"/>
          </a:p>
          <a:p>
            <a:pPr algn="l"/>
            <a:r>
              <a:rPr lang="de-DE" sz="800" dirty="0"/>
              <a:t>		</a:t>
            </a:r>
            <a:r>
              <a:rPr lang="de-DE" sz="800" dirty="0" err="1"/>
              <a:t>endcase</a:t>
            </a:r>
            <a:endParaRPr lang="en-US" sz="800" dirty="0"/>
          </a:p>
          <a:p>
            <a:pPr algn="l"/>
            <a:r>
              <a:rPr lang="de-DE" sz="800" dirty="0"/>
              <a:t>	end//not </a:t>
            </a:r>
            <a:r>
              <a:rPr lang="de-DE" sz="800" dirty="0" err="1"/>
              <a:t>reset</a:t>
            </a:r>
            <a:endParaRPr lang="en-US" sz="800" dirty="0"/>
          </a:p>
          <a:p>
            <a:pPr algn="l"/>
            <a:r>
              <a:rPr lang="de-DE" sz="800" dirty="0"/>
              <a:t>end//</a:t>
            </a:r>
            <a:r>
              <a:rPr lang="de-DE" sz="800" dirty="0" err="1" smtClean="0"/>
              <a:t>always</a:t>
            </a:r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 err="1" smtClean="0"/>
              <a:t>endmodule</a:t>
            </a:r>
            <a:endParaRPr lang="de-DE" sz="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sp>
        <p:nvSpPr>
          <p:cNvPr id="5" name="Textfeld 4"/>
          <p:cNvSpPr txBox="1"/>
          <p:nvPr/>
        </p:nvSpPr>
        <p:spPr>
          <a:xfrm>
            <a:off x="4800600" y="2286000"/>
            <a:ext cx="3124200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Trick: </a:t>
            </a:r>
            <a:r>
              <a:rPr lang="de-DE" dirty="0" err="1" smtClean="0"/>
              <a:t>system</a:t>
            </a:r>
            <a:r>
              <a:rPr lang="de-DE" dirty="0" smtClean="0"/>
              <a:t> </a:t>
            </a:r>
            <a:r>
              <a:rPr lang="de-DE" dirty="0" err="1"/>
              <a:t>v</a:t>
            </a:r>
            <a:r>
              <a:rPr lang="de-DE" dirty="0" err="1" smtClean="0"/>
              <a:t>erilog</a:t>
            </a:r>
            <a:r>
              <a:rPr lang="de-DE" dirty="0" smtClean="0"/>
              <a:t> erlaubt uns “State” als eine reg - “</a:t>
            </a:r>
            <a:r>
              <a:rPr lang="de-DE" dirty="0" err="1" smtClean="0"/>
              <a:t>Enumeration</a:t>
            </a:r>
            <a:r>
              <a:rPr lang="de-DE" dirty="0" smtClean="0"/>
              <a:t>” zu deklarieren. So kann der Simulator die Namen der Zustände zeigen, was übersichtlicher ist.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466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40" name="Textfeld 39"/>
          <p:cNvSpPr txBox="1"/>
          <p:nvPr/>
        </p:nvSpPr>
        <p:spPr>
          <a:xfrm>
            <a:off x="609600" y="609600"/>
            <a:ext cx="4294765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800" dirty="0" err="1"/>
              <a:t>module</a:t>
            </a:r>
            <a:r>
              <a:rPr lang="de-DE" sz="800" dirty="0"/>
              <a:t> Counter #(</a:t>
            </a:r>
            <a:r>
              <a:rPr lang="de-DE" sz="800" dirty="0" err="1"/>
              <a:t>parameter</a:t>
            </a:r>
            <a:r>
              <a:rPr lang="de-DE" sz="800" dirty="0"/>
              <a:t> WIDTH = 8)(</a:t>
            </a:r>
            <a:endParaRPr lang="en-US" sz="800" dirty="0"/>
          </a:p>
          <a:p>
            <a:pPr algn="l"/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clock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reset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enable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// Note </a:t>
            </a:r>
            <a:r>
              <a:rPr lang="de-DE" sz="800" dirty="0" err="1"/>
              <a:t>the</a:t>
            </a:r>
            <a:r>
              <a:rPr lang="de-DE" sz="800" dirty="0"/>
              <a:t> "reg" </a:t>
            </a:r>
            <a:r>
              <a:rPr lang="de-DE" sz="800" dirty="0" err="1"/>
              <a:t>definition</a:t>
            </a:r>
            <a:r>
              <a:rPr lang="de-DE" sz="800" dirty="0"/>
              <a:t> </a:t>
            </a:r>
            <a:r>
              <a:rPr lang="de-DE" sz="800" dirty="0" err="1"/>
              <a:t>to</a:t>
            </a:r>
            <a:r>
              <a:rPr lang="de-DE" sz="800" dirty="0"/>
              <a:t> </a:t>
            </a:r>
            <a:r>
              <a:rPr lang="de-DE" sz="800" dirty="0" err="1"/>
              <a:t>value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output</a:t>
            </a:r>
            <a:r>
              <a:rPr lang="de-DE" sz="800" dirty="0"/>
              <a:t> reg [WIDTH - 1:0] </a:t>
            </a:r>
            <a:r>
              <a:rPr lang="de-DE" sz="800" dirty="0" err="1"/>
              <a:t>value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output</a:t>
            </a:r>
            <a:r>
              <a:rPr lang="de-DE" sz="800" dirty="0"/>
              <a:t> reg </a:t>
            </a:r>
            <a:r>
              <a:rPr lang="de-DE" sz="800" dirty="0" err="1"/>
              <a:t>overflow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clear_overflow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reinit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output</a:t>
            </a:r>
            <a:r>
              <a:rPr lang="de-DE" sz="800" dirty="0"/>
              <a:t> reg </a:t>
            </a:r>
            <a:r>
              <a:rPr lang="de-DE" sz="800" dirty="0" err="1"/>
              <a:t>overflow_error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output</a:t>
            </a:r>
            <a:r>
              <a:rPr lang="de-DE" sz="800" dirty="0"/>
              <a:t> reg [WIDTH - 1:0] </a:t>
            </a:r>
            <a:r>
              <a:rPr lang="de-DE" sz="800" dirty="0" err="1"/>
              <a:t>value_sr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endParaRPr lang="en-US" sz="800" dirty="0"/>
          </a:p>
          <a:p>
            <a:pPr algn="l"/>
            <a:r>
              <a:rPr lang="de-DE" sz="800" dirty="0"/>
              <a:t>);</a:t>
            </a:r>
            <a:endParaRPr lang="en-US" sz="800" dirty="0"/>
          </a:p>
          <a:p>
            <a:pPr algn="l"/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 err="1"/>
              <a:t>always</a:t>
            </a:r>
            <a:r>
              <a:rPr lang="de-DE" sz="800" dirty="0"/>
              <a:t> @(</a:t>
            </a:r>
            <a:r>
              <a:rPr lang="de-DE" sz="800" dirty="0" err="1"/>
              <a:t>posedge</a:t>
            </a:r>
            <a:r>
              <a:rPr lang="de-DE" sz="800" dirty="0"/>
              <a:t> </a:t>
            </a:r>
            <a:r>
              <a:rPr lang="de-DE" sz="800" dirty="0" err="1"/>
              <a:t>clock</a:t>
            </a:r>
            <a:r>
              <a:rPr lang="de-DE" sz="800" dirty="0"/>
              <a:t>)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if</a:t>
            </a:r>
            <a:r>
              <a:rPr lang="de-DE" sz="800" dirty="0"/>
              <a:t> (</a:t>
            </a:r>
            <a:r>
              <a:rPr lang="de-DE" sz="800" dirty="0" err="1"/>
              <a:t>reset</a:t>
            </a:r>
            <a:r>
              <a:rPr lang="de-DE" sz="800" dirty="0"/>
              <a:t>)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  </a:t>
            </a:r>
            <a:r>
              <a:rPr lang="de-DE" sz="800" dirty="0" err="1"/>
              <a:t>value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	  </a:t>
            </a:r>
            <a:r>
              <a:rPr lang="de-DE" sz="800" dirty="0" err="1"/>
              <a:t>overflow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	  </a:t>
            </a:r>
            <a:r>
              <a:rPr lang="de-DE" sz="800" dirty="0" err="1"/>
              <a:t>overflow_error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	  </a:t>
            </a:r>
            <a:r>
              <a:rPr lang="de-DE" sz="800" dirty="0" err="1"/>
              <a:t>value_sr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   end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else</a:t>
            </a:r>
            <a:r>
              <a:rPr lang="de-DE" sz="800" dirty="0"/>
              <a:t> </a:t>
            </a:r>
            <a:r>
              <a:rPr lang="de-DE" sz="800" dirty="0" err="1"/>
              <a:t>if</a:t>
            </a:r>
            <a:r>
              <a:rPr lang="de-DE" sz="800" dirty="0"/>
              <a:t> (</a:t>
            </a:r>
            <a:r>
              <a:rPr lang="de-DE" sz="800" dirty="0" err="1"/>
              <a:t>reinit</a:t>
            </a:r>
            <a:r>
              <a:rPr lang="de-DE" sz="800" dirty="0"/>
              <a:t>)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   	  </a:t>
            </a:r>
            <a:r>
              <a:rPr lang="de-DE" sz="800" dirty="0" err="1"/>
              <a:t>value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	  </a:t>
            </a:r>
            <a:r>
              <a:rPr lang="de-DE" sz="800" dirty="0" err="1"/>
              <a:t>overflow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	  </a:t>
            </a:r>
            <a:r>
              <a:rPr lang="de-DE" sz="800" dirty="0" err="1"/>
              <a:t>overflow_error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	  </a:t>
            </a:r>
            <a:r>
              <a:rPr lang="de-DE" sz="800" dirty="0" err="1"/>
              <a:t>value_sr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   end   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else</a:t>
            </a:r>
            <a:r>
              <a:rPr lang="de-DE" sz="800" dirty="0"/>
              <a:t>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endParaRPr lang="en-US" sz="800" dirty="0"/>
          </a:p>
          <a:p>
            <a:pPr algn="l"/>
            <a:r>
              <a:rPr lang="de-DE" sz="800" dirty="0"/>
              <a:t>      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enable</a:t>
            </a:r>
            <a:r>
              <a:rPr lang="de-DE" sz="800" dirty="0"/>
              <a:t>) </a:t>
            </a:r>
            <a:r>
              <a:rPr lang="de-DE" sz="800" dirty="0" err="1"/>
              <a:t>if</a:t>
            </a:r>
            <a:r>
              <a:rPr lang="de-DE" sz="800" dirty="0"/>
              <a:t> (!</a:t>
            </a:r>
            <a:r>
              <a:rPr lang="de-DE" sz="800" dirty="0" err="1"/>
              <a:t>overflow_error</a:t>
            </a:r>
            <a:r>
              <a:rPr lang="de-DE" sz="800" dirty="0"/>
              <a:t>) </a:t>
            </a:r>
            <a:r>
              <a:rPr lang="de-DE" sz="800" dirty="0" err="1"/>
              <a:t>value</a:t>
            </a:r>
            <a:r>
              <a:rPr lang="de-DE" sz="800" dirty="0"/>
              <a:t> &lt;= </a:t>
            </a:r>
            <a:r>
              <a:rPr lang="de-DE" sz="800" dirty="0" err="1"/>
              <a:t>value</a:t>
            </a:r>
            <a:r>
              <a:rPr lang="de-DE" sz="800" dirty="0"/>
              <a:t> + 1;</a:t>
            </a:r>
            <a:endParaRPr lang="en-US" sz="800" dirty="0"/>
          </a:p>
          <a:p>
            <a:pPr algn="l"/>
            <a:r>
              <a:rPr lang="de-DE" sz="800" dirty="0"/>
              <a:t>      </a:t>
            </a:r>
            <a:endParaRPr lang="en-US" sz="800" dirty="0"/>
          </a:p>
          <a:p>
            <a:pPr algn="l"/>
            <a:r>
              <a:rPr lang="de-DE" sz="800" dirty="0"/>
              <a:t>      </a:t>
            </a:r>
            <a:r>
              <a:rPr lang="de-DE" sz="800" dirty="0" err="1"/>
              <a:t>if</a:t>
            </a:r>
            <a:r>
              <a:rPr lang="de-DE" sz="800" dirty="0"/>
              <a:t> (</a:t>
            </a:r>
            <a:r>
              <a:rPr lang="de-DE" sz="800" dirty="0" err="1"/>
              <a:t>clear_overflow</a:t>
            </a:r>
            <a:r>
              <a:rPr lang="de-DE" sz="800" dirty="0"/>
              <a:t> == 1) </a:t>
            </a:r>
            <a:r>
              <a:rPr lang="de-DE" sz="800" dirty="0" err="1"/>
              <a:t>overflow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      </a:t>
            </a:r>
            <a:r>
              <a:rPr lang="de-DE" sz="800" dirty="0" err="1"/>
              <a:t>else</a:t>
            </a:r>
            <a:r>
              <a:rPr lang="de-DE" sz="800" dirty="0"/>
              <a:t> </a:t>
            </a:r>
            <a:r>
              <a:rPr lang="de-DE" sz="800" dirty="0" err="1"/>
              <a:t>if</a:t>
            </a:r>
            <a:r>
              <a:rPr lang="de-DE" sz="800" dirty="0"/>
              <a:t> ( {</a:t>
            </a:r>
            <a:r>
              <a:rPr lang="de-DE" sz="800" dirty="0" err="1"/>
              <a:t>value</a:t>
            </a:r>
            <a:r>
              <a:rPr lang="de-DE" sz="800" dirty="0"/>
              <a:t> == {WIDTH {1'b1}}} &amp;&amp; {</a:t>
            </a:r>
            <a:r>
              <a:rPr lang="de-DE" sz="800" dirty="0" err="1"/>
              <a:t>enable</a:t>
            </a:r>
            <a:r>
              <a:rPr lang="de-DE" sz="800" dirty="0"/>
              <a:t> == 1} ) </a:t>
            </a:r>
            <a:r>
              <a:rPr lang="de-DE" sz="800" dirty="0" err="1"/>
              <a:t>overflow</a:t>
            </a:r>
            <a:r>
              <a:rPr lang="de-DE" sz="800" dirty="0"/>
              <a:t> &lt;= 1;</a:t>
            </a:r>
            <a:endParaRPr lang="en-US" sz="800" dirty="0"/>
          </a:p>
          <a:p>
            <a:pPr algn="l"/>
            <a:r>
              <a:rPr lang="de-DE" sz="800" dirty="0"/>
              <a:t>      </a:t>
            </a:r>
            <a:endParaRPr lang="en-US" sz="800" dirty="0"/>
          </a:p>
          <a:p>
            <a:pPr algn="l"/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/>
              <a:t>      </a:t>
            </a:r>
            <a:r>
              <a:rPr lang="de-DE" sz="800" dirty="0" err="1"/>
              <a:t>if</a:t>
            </a:r>
            <a:r>
              <a:rPr lang="de-DE" sz="800" dirty="0"/>
              <a:t> (</a:t>
            </a:r>
            <a:r>
              <a:rPr lang="de-DE" sz="800" dirty="0" err="1"/>
              <a:t>overflow</a:t>
            </a:r>
            <a:r>
              <a:rPr lang="de-DE" sz="800" dirty="0"/>
              <a:t> == 1) </a:t>
            </a:r>
            <a:r>
              <a:rPr lang="de-DE" sz="800" dirty="0" err="1"/>
              <a:t>if</a:t>
            </a:r>
            <a:r>
              <a:rPr lang="de-DE" sz="800" dirty="0"/>
              <a:t> ( {</a:t>
            </a:r>
            <a:r>
              <a:rPr lang="de-DE" sz="800" dirty="0" err="1"/>
              <a:t>value</a:t>
            </a:r>
            <a:r>
              <a:rPr lang="de-DE" sz="800" dirty="0"/>
              <a:t> == {WIDTH {1'b1}}} &amp;&amp; {</a:t>
            </a:r>
            <a:r>
              <a:rPr lang="de-DE" sz="800" dirty="0" err="1"/>
              <a:t>enable</a:t>
            </a:r>
            <a:r>
              <a:rPr lang="de-DE" sz="800" dirty="0"/>
              <a:t> == 1} ) </a:t>
            </a:r>
            <a:r>
              <a:rPr lang="de-DE" sz="800" dirty="0" err="1"/>
              <a:t>overflow_error</a:t>
            </a:r>
            <a:r>
              <a:rPr lang="de-DE" sz="800" dirty="0"/>
              <a:t> &lt;= 1;</a:t>
            </a:r>
            <a:endParaRPr lang="en-US" sz="800" dirty="0"/>
          </a:p>
          <a:p>
            <a:pPr algn="l"/>
            <a:r>
              <a:rPr lang="de-DE" sz="800" dirty="0"/>
              <a:t>      </a:t>
            </a:r>
            <a:endParaRPr lang="en-US" sz="800" dirty="0"/>
          </a:p>
          <a:p>
            <a:pPr algn="l"/>
            <a:r>
              <a:rPr lang="de-DE" sz="800" dirty="0"/>
              <a:t>      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enable</a:t>
            </a:r>
            <a:r>
              <a:rPr lang="de-DE" sz="800" dirty="0"/>
              <a:t>) </a:t>
            </a:r>
            <a:r>
              <a:rPr lang="de-DE" sz="800" dirty="0" err="1"/>
              <a:t>value_sr</a:t>
            </a:r>
            <a:r>
              <a:rPr lang="de-DE" sz="800" dirty="0"/>
              <a:t> &lt;= {</a:t>
            </a:r>
            <a:r>
              <a:rPr lang="de-DE" sz="800" dirty="0" err="1"/>
              <a:t>value_sr</a:t>
            </a:r>
            <a:r>
              <a:rPr lang="de-DE" sz="800" dirty="0"/>
              <a:t>[WIDTH-2:0],~</a:t>
            </a:r>
            <a:r>
              <a:rPr lang="de-DE" sz="800" dirty="0" err="1"/>
              <a:t>value_sr</a:t>
            </a:r>
            <a:r>
              <a:rPr lang="de-DE" sz="800" dirty="0"/>
              <a:t>[WIDTH-1]};</a:t>
            </a:r>
            <a:endParaRPr lang="en-US" sz="800" dirty="0"/>
          </a:p>
          <a:p>
            <a:pPr algn="l"/>
            <a:r>
              <a:rPr lang="de-DE" sz="800" dirty="0"/>
              <a:t>      </a:t>
            </a:r>
            <a:endParaRPr lang="en-US" sz="800" dirty="0"/>
          </a:p>
          <a:p>
            <a:pPr algn="l"/>
            <a:r>
              <a:rPr lang="de-DE" sz="800" dirty="0"/>
              <a:t>   end</a:t>
            </a:r>
            <a:endParaRPr lang="en-US" sz="800" dirty="0"/>
          </a:p>
          <a:p>
            <a:pPr algn="l"/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/>
              <a:t>end</a:t>
            </a:r>
            <a:endParaRPr lang="en-US" sz="800" dirty="0"/>
          </a:p>
          <a:p>
            <a:pPr algn="l"/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 err="1"/>
              <a:t>endmodule</a:t>
            </a:r>
            <a:endParaRPr lang="en-US" sz="800" dirty="0"/>
          </a:p>
        </p:txBody>
      </p:sp>
      <p:sp>
        <p:nvSpPr>
          <p:cNvPr id="4" name="Rechteck 3"/>
          <p:cNvSpPr/>
          <p:nvPr/>
        </p:nvSpPr>
        <p:spPr bwMode="auto">
          <a:xfrm>
            <a:off x="7315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CNT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976525" y="2694801"/>
            <a:ext cx="1854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enable &amp; !</a:t>
            </a:r>
            <a:r>
              <a:rPr lang="en-US" dirty="0" err="1" smtClean="0"/>
              <a:t>overflow_error</a:t>
            </a:r>
            <a:endParaRPr lang="en-US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6019800" y="29718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6802697" y="2694801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CEn</a:t>
            </a:r>
            <a:endParaRPr lang="en-US" dirty="0"/>
          </a:p>
        </p:txBody>
      </p:sp>
      <p:cxnSp>
        <p:nvCxnSpPr>
          <p:cNvPr id="8" name="Gerade Verbindung mit Pfeil 7"/>
          <p:cNvCxnSpPr/>
          <p:nvPr/>
        </p:nvCxnSpPr>
        <p:spPr bwMode="auto">
          <a:xfrm>
            <a:off x="75438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>
            <a:off x="7315200" y="32004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r Verbinder 9"/>
          <p:cNvCxnSpPr/>
          <p:nvPr/>
        </p:nvCxnSpPr>
        <p:spPr bwMode="auto">
          <a:xfrm flipH="1">
            <a:off x="7315200" y="32766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r Verbinder 10"/>
          <p:cNvCxnSpPr/>
          <p:nvPr/>
        </p:nvCxnSpPr>
        <p:spPr bwMode="auto">
          <a:xfrm>
            <a:off x="6934200" y="3276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6858000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Ck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5653795" y="22860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</a:t>
            </a:r>
            <a:endParaRPr lang="en-US" dirty="0"/>
          </a:p>
        </p:txBody>
      </p:sp>
      <p:cxnSp>
        <p:nvCxnSpPr>
          <p:cNvPr id="14" name="Gerade Verbindung mit Pfeil 13"/>
          <p:cNvCxnSpPr/>
          <p:nvPr/>
        </p:nvCxnSpPr>
        <p:spPr bwMode="auto">
          <a:xfrm>
            <a:off x="6019800" y="25908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6760218" y="22860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CRes</a:t>
            </a:r>
            <a:endParaRPr lang="en-US" dirty="0"/>
          </a:p>
        </p:txBody>
      </p:sp>
      <p:sp>
        <p:nvSpPr>
          <p:cNvPr id="16" name="Textfeld 15"/>
          <p:cNvSpPr txBox="1"/>
          <p:nvPr/>
        </p:nvSpPr>
        <p:spPr>
          <a:xfrm>
            <a:off x="7467600" y="3657600"/>
            <a:ext cx="713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MaxCnt</a:t>
            </a:r>
            <a:endParaRPr lang="en-US" dirty="0"/>
          </a:p>
        </p:txBody>
      </p:sp>
      <p:cxnSp>
        <p:nvCxnSpPr>
          <p:cNvPr id="17" name="Gerade Verbindung mit Pfeil 16"/>
          <p:cNvCxnSpPr/>
          <p:nvPr/>
        </p:nvCxnSpPr>
        <p:spPr bwMode="auto">
          <a:xfrm>
            <a:off x="84582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8382000" y="36576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</a:t>
            </a:r>
          </a:p>
        </p:txBody>
      </p:sp>
      <p:sp>
        <p:nvSpPr>
          <p:cNvPr id="2" name="Rechteck 1"/>
          <p:cNvSpPr/>
          <p:nvPr/>
        </p:nvSpPr>
        <p:spPr bwMode="auto">
          <a:xfrm>
            <a:off x="7315200" y="4572000"/>
            <a:ext cx="6858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5943600" y="4572000"/>
            <a:ext cx="13612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enable &amp; </a:t>
            </a:r>
            <a:r>
              <a:rPr lang="en-US" dirty="0" err="1" smtClean="0"/>
              <a:t>MaxCnt</a:t>
            </a:r>
            <a:endParaRPr lang="en-US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>
            <a:off x="6477000" y="48006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/>
          <p:nvPr/>
        </p:nvCxnSpPr>
        <p:spPr bwMode="auto">
          <a:xfrm>
            <a:off x="6477000" y="52578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feld 23"/>
          <p:cNvSpPr txBox="1"/>
          <p:nvPr/>
        </p:nvSpPr>
        <p:spPr>
          <a:xfrm>
            <a:off x="6021347" y="5029200"/>
            <a:ext cx="1205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clear_overflow</a:t>
            </a:r>
            <a:endParaRPr lang="en-US" dirty="0"/>
          </a:p>
        </p:txBody>
      </p:sp>
      <p:sp>
        <p:nvSpPr>
          <p:cNvPr id="25" name="Rechteck 24"/>
          <p:cNvSpPr/>
          <p:nvPr/>
        </p:nvSpPr>
        <p:spPr bwMode="auto">
          <a:xfrm>
            <a:off x="7315200" y="5638800"/>
            <a:ext cx="6858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5181600" y="5638800"/>
            <a:ext cx="2156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overflow &amp; enable &amp; </a:t>
            </a:r>
            <a:r>
              <a:rPr lang="en-US" dirty="0" err="1" smtClean="0"/>
              <a:t>MaxCnt</a:t>
            </a:r>
            <a:endParaRPr lang="en-US" dirty="0"/>
          </a:p>
        </p:txBody>
      </p:sp>
      <p:cxnSp>
        <p:nvCxnSpPr>
          <p:cNvPr id="27" name="Gerade Verbindung mit Pfeil 26"/>
          <p:cNvCxnSpPr/>
          <p:nvPr/>
        </p:nvCxnSpPr>
        <p:spPr bwMode="auto">
          <a:xfrm>
            <a:off x="6477000" y="58674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6477000" y="63246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6365993" y="6096000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reinit</a:t>
            </a:r>
            <a:endParaRPr lang="en-US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8001000" y="4800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/>
          <p:nvPr/>
        </p:nvCxnSpPr>
        <p:spPr bwMode="auto">
          <a:xfrm>
            <a:off x="8001000" y="58674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feld 29"/>
          <p:cNvSpPr txBox="1"/>
          <p:nvPr/>
        </p:nvSpPr>
        <p:spPr>
          <a:xfrm>
            <a:off x="7315200" y="4648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4" name="Textfeld 33"/>
          <p:cNvSpPr txBox="1"/>
          <p:nvPr/>
        </p:nvSpPr>
        <p:spPr>
          <a:xfrm>
            <a:off x="7311193" y="5105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5" name="Textfeld 34"/>
          <p:cNvSpPr txBox="1"/>
          <p:nvPr/>
        </p:nvSpPr>
        <p:spPr>
          <a:xfrm>
            <a:off x="7319207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6" name="Textfeld 35"/>
          <p:cNvSpPr txBox="1"/>
          <p:nvPr/>
        </p:nvSpPr>
        <p:spPr>
          <a:xfrm>
            <a:off x="7315200" y="6172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7" name="Textfeld 36"/>
          <p:cNvSpPr txBox="1"/>
          <p:nvPr/>
        </p:nvSpPr>
        <p:spPr>
          <a:xfrm>
            <a:off x="8018633" y="4495800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overflow</a:t>
            </a:r>
            <a:endParaRPr lang="en-US" dirty="0"/>
          </a:p>
        </p:txBody>
      </p:sp>
      <p:sp>
        <p:nvSpPr>
          <p:cNvPr id="38" name="Textfeld 37"/>
          <p:cNvSpPr txBox="1"/>
          <p:nvPr/>
        </p:nvSpPr>
        <p:spPr>
          <a:xfrm>
            <a:off x="7979900" y="5562600"/>
            <a:ext cx="11641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overflow_error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sp>
        <p:nvSpPr>
          <p:cNvPr id="39" name="Textfeld 38"/>
          <p:cNvSpPr txBox="1"/>
          <p:nvPr/>
        </p:nvSpPr>
        <p:spPr>
          <a:xfrm>
            <a:off x="3733800" y="914400"/>
            <a:ext cx="3124200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Weitere Zähler-</a:t>
            </a:r>
            <a:r>
              <a:rPr lang="de-DE" dirty="0" err="1" smtClean="0"/>
              <a:t>Ralisierung</a:t>
            </a:r>
            <a:r>
              <a:rPr lang="de-DE" dirty="0" smtClean="0"/>
              <a:t> mit zwei „Flags“</a:t>
            </a:r>
          </a:p>
        </p:txBody>
      </p:sp>
    </p:spTree>
    <p:extLst>
      <p:ext uri="{BB962C8B-B14F-4D97-AF65-F5344CB8AC3E}">
        <p14:creationId xmlns:p14="http://schemas.microsoft.com/office/powerpoint/2010/main" val="2751446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Inhaltsplatzhalter 20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27050"/>
          </a:xfrm>
        </p:spPr>
        <p:txBody>
          <a:bodyPr/>
          <a:lstStyle/>
          <a:p>
            <a:r>
              <a:rPr lang="de-DE" dirty="0" smtClean="0"/>
              <a:t>Test </a:t>
            </a:r>
            <a:r>
              <a:rPr lang="de-DE" dirty="0" err="1" smtClean="0"/>
              <a:t>bench</a:t>
            </a:r>
            <a:r>
              <a:rPr lang="de-DE" dirty="0" smtClean="0"/>
              <a:t> ist ein Top-Module das verwendet wird um den Zähler zu simulieren</a:t>
            </a:r>
          </a:p>
          <a:p>
            <a:r>
              <a:rPr lang="de-DE" dirty="0" smtClean="0"/>
              <a:t>Es soll alle Eingangs-Signale für den Zähler erzeugen</a:t>
            </a:r>
          </a:p>
          <a:p>
            <a:r>
              <a:rPr lang="de-DE" dirty="0" smtClean="0"/>
              <a:t>Dabei sollen alle Eigenschaften und Funktionen vom Zähler simuliert werden:</a:t>
            </a:r>
          </a:p>
          <a:p>
            <a:r>
              <a:rPr lang="de-DE" dirty="0" smtClean="0"/>
              <a:t>Ob sich der Zähler </a:t>
            </a:r>
            <a:r>
              <a:rPr lang="de-DE" dirty="0" err="1" smtClean="0"/>
              <a:t>reseten</a:t>
            </a:r>
            <a:r>
              <a:rPr lang="de-DE" dirty="0" smtClean="0"/>
              <a:t> lässt (</a:t>
            </a:r>
            <a:r>
              <a:rPr lang="de-DE" dirty="0" err="1" smtClean="0"/>
              <a:t>reset</a:t>
            </a:r>
            <a:r>
              <a:rPr lang="de-DE" dirty="0" smtClean="0"/>
              <a:t> - Funktionalität)</a:t>
            </a:r>
          </a:p>
          <a:p>
            <a:r>
              <a:rPr lang="de-DE" dirty="0" smtClean="0"/>
              <a:t>Ob der Zähler zählt, wenn </a:t>
            </a:r>
            <a:r>
              <a:rPr lang="de-DE" dirty="0" err="1" smtClean="0"/>
              <a:t>clock</a:t>
            </a:r>
            <a:r>
              <a:rPr lang="de-DE" dirty="0" smtClean="0"/>
              <a:t> und </a:t>
            </a:r>
            <a:r>
              <a:rPr lang="de-DE" dirty="0" err="1"/>
              <a:t>e</a:t>
            </a:r>
            <a:r>
              <a:rPr lang="de-DE" dirty="0" err="1" smtClean="0"/>
              <a:t>nable</a:t>
            </a:r>
            <a:r>
              <a:rPr lang="de-DE" dirty="0" smtClean="0"/>
              <a:t> aktiv sind (</a:t>
            </a:r>
            <a:r>
              <a:rPr lang="de-DE" dirty="0" err="1" smtClean="0"/>
              <a:t>clock</a:t>
            </a:r>
            <a:r>
              <a:rPr lang="de-DE" dirty="0" smtClean="0"/>
              <a:t>, </a:t>
            </a:r>
            <a:r>
              <a:rPr lang="de-DE" dirty="0" err="1" smtClean="0"/>
              <a:t>enable</a:t>
            </a:r>
            <a:r>
              <a:rPr lang="de-DE" dirty="0" smtClean="0"/>
              <a:t> - Funktionalität)</a:t>
            </a:r>
          </a:p>
          <a:p>
            <a:r>
              <a:rPr lang="de-DE" dirty="0" smtClean="0"/>
              <a:t>Ob der Zähler in </a:t>
            </a:r>
            <a:r>
              <a:rPr lang="de-DE" dirty="0" err="1" smtClean="0"/>
              <a:t>overflow</a:t>
            </a:r>
            <a:r>
              <a:rPr lang="de-DE" dirty="0" smtClean="0"/>
              <a:t>-Zustand kommt, ob sich </a:t>
            </a:r>
            <a:r>
              <a:rPr lang="de-DE" dirty="0" err="1" smtClean="0"/>
              <a:t>overflow</a:t>
            </a:r>
            <a:r>
              <a:rPr lang="de-DE" dirty="0" smtClean="0"/>
              <a:t> </a:t>
            </a:r>
            <a:r>
              <a:rPr lang="de-DE" dirty="0" err="1" smtClean="0"/>
              <a:t>reseten</a:t>
            </a:r>
            <a:r>
              <a:rPr lang="de-DE" dirty="0" smtClean="0"/>
              <a:t> lässt (</a:t>
            </a:r>
            <a:r>
              <a:rPr lang="de-DE" dirty="0" err="1" smtClean="0"/>
              <a:t>overflow</a:t>
            </a:r>
            <a:r>
              <a:rPr lang="de-DE" dirty="0" smtClean="0"/>
              <a:t>, </a:t>
            </a:r>
            <a:r>
              <a:rPr lang="de-DE" dirty="0" err="1" smtClean="0"/>
              <a:t>clear_overflow</a:t>
            </a:r>
            <a:r>
              <a:rPr lang="de-DE" dirty="0" smtClean="0"/>
              <a:t>)</a:t>
            </a:r>
          </a:p>
          <a:p>
            <a:r>
              <a:rPr lang="de-DE" dirty="0" smtClean="0"/>
              <a:t>Ob der Zähler in </a:t>
            </a:r>
            <a:r>
              <a:rPr lang="de-DE" dirty="0" err="1" smtClean="0"/>
              <a:t>overlflow_error</a:t>
            </a:r>
            <a:r>
              <a:rPr lang="de-DE" dirty="0"/>
              <a:t>-</a:t>
            </a:r>
            <a:r>
              <a:rPr lang="de-DE" dirty="0" smtClean="0"/>
              <a:t>Zustand kommt, ob sich </a:t>
            </a:r>
            <a:r>
              <a:rPr lang="de-DE" dirty="0" err="1" smtClean="0"/>
              <a:t>overflow_error</a:t>
            </a:r>
            <a:r>
              <a:rPr lang="de-DE" dirty="0" smtClean="0"/>
              <a:t> </a:t>
            </a:r>
            <a:r>
              <a:rPr lang="de-DE" dirty="0" err="1" smtClean="0"/>
              <a:t>reseten</a:t>
            </a:r>
            <a:r>
              <a:rPr lang="de-DE" dirty="0" smtClean="0"/>
              <a:t> lässt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4347" name="Foliennummernplatzhalter 1434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sp>
        <p:nvSpPr>
          <p:cNvPr id="2" name="Rechteck 1"/>
          <p:cNvSpPr/>
          <p:nvPr/>
        </p:nvSpPr>
        <p:spPr bwMode="auto">
          <a:xfrm>
            <a:off x="1066800" y="4800600"/>
            <a:ext cx="34290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2057400" y="4953000"/>
            <a:ext cx="22860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066800" y="4800600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Counter_tb</a:t>
            </a:r>
            <a:endParaRPr lang="en-US" dirty="0"/>
          </a:p>
        </p:txBody>
      </p:sp>
      <p:sp>
        <p:nvSpPr>
          <p:cNvPr id="27" name="Textfeld 26"/>
          <p:cNvSpPr txBox="1"/>
          <p:nvPr/>
        </p:nvSpPr>
        <p:spPr>
          <a:xfrm>
            <a:off x="2057400" y="5715000"/>
            <a:ext cx="7296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12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Inhaltsplatzhalter 20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27050"/>
          </a:xfrm>
        </p:spPr>
        <p:txBody>
          <a:bodyPr/>
          <a:lstStyle/>
          <a:p>
            <a:r>
              <a:rPr lang="de-DE" dirty="0" smtClean="0"/>
              <a:t>Die Signale werden mit “</a:t>
            </a:r>
            <a:r>
              <a:rPr lang="de-DE" dirty="0" err="1" smtClean="0"/>
              <a:t>blocking</a:t>
            </a:r>
            <a:r>
              <a:rPr lang="de-DE" dirty="0" smtClean="0"/>
              <a:t> </a:t>
            </a:r>
            <a:r>
              <a:rPr lang="de-DE" dirty="0" err="1" smtClean="0"/>
              <a:t>assignments</a:t>
            </a:r>
            <a:r>
              <a:rPr lang="de-DE" dirty="0" smtClean="0"/>
              <a:t>” innerhalb von “initial” und “</a:t>
            </a:r>
            <a:r>
              <a:rPr lang="de-DE" dirty="0" err="1" smtClean="0"/>
              <a:t>always</a:t>
            </a:r>
            <a:r>
              <a:rPr lang="de-DE" dirty="0" smtClean="0"/>
              <a:t>” Blöcken generiert</a:t>
            </a:r>
          </a:p>
          <a:p>
            <a:r>
              <a:rPr lang="de-DE" dirty="0" smtClean="0"/>
              <a:t>Takt-Erzeugung</a:t>
            </a:r>
            <a:endParaRPr lang="de-DE" dirty="0"/>
          </a:p>
        </p:txBody>
      </p:sp>
      <p:cxnSp>
        <p:nvCxnSpPr>
          <p:cNvPr id="14336" name="Gerader Verbinder 14335"/>
          <p:cNvCxnSpPr/>
          <p:nvPr/>
        </p:nvCxnSpPr>
        <p:spPr bwMode="auto">
          <a:xfrm>
            <a:off x="11430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r Verbinder 14338"/>
          <p:cNvCxnSpPr/>
          <p:nvPr/>
        </p:nvCxnSpPr>
        <p:spPr bwMode="auto">
          <a:xfrm>
            <a:off x="1143000" y="35814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1143000" y="4800600"/>
            <a:ext cx="411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r Verbinder 44"/>
          <p:cNvCxnSpPr/>
          <p:nvPr/>
        </p:nvCxnSpPr>
        <p:spPr bwMode="auto">
          <a:xfrm flipV="1">
            <a:off x="18288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r Verbinder 46"/>
          <p:cNvCxnSpPr/>
          <p:nvPr/>
        </p:nvCxnSpPr>
        <p:spPr bwMode="auto">
          <a:xfrm>
            <a:off x="18288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r Verbinder 47"/>
          <p:cNvCxnSpPr/>
          <p:nvPr/>
        </p:nvCxnSpPr>
        <p:spPr bwMode="auto">
          <a:xfrm flipV="1">
            <a:off x="25146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r Verbinder 48"/>
          <p:cNvCxnSpPr/>
          <p:nvPr/>
        </p:nvCxnSpPr>
        <p:spPr bwMode="auto">
          <a:xfrm>
            <a:off x="25146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r Verbinder 49"/>
          <p:cNvCxnSpPr/>
          <p:nvPr/>
        </p:nvCxnSpPr>
        <p:spPr bwMode="auto">
          <a:xfrm flipV="1">
            <a:off x="32004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r Verbinder 50"/>
          <p:cNvCxnSpPr/>
          <p:nvPr/>
        </p:nvCxnSpPr>
        <p:spPr bwMode="auto">
          <a:xfrm>
            <a:off x="32004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r Verbinder 51"/>
          <p:cNvCxnSpPr/>
          <p:nvPr/>
        </p:nvCxnSpPr>
        <p:spPr bwMode="auto">
          <a:xfrm flipV="1">
            <a:off x="38862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Rechteck 14342"/>
          <p:cNvSpPr/>
          <p:nvPr/>
        </p:nvSpPr>
        <p:spPr>
          <a:xfrm flipH="1">
            <a:off x="1578959" y="5105400"/>
            <a:ext cx="228120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dirty="0"/>
              <a:t>initial begin      </a:t>
            </a:r>
            <a:endParaRPr lang="en-US" dirty="0" smtClean="0"/>
          </a:p>
          <a:p>
            <a:pPr algn="l"/>
            <a:r>
              <a:rPr lang="en-US" dirty="0" smtClean="0"/>
              <a:t>	</a:t>
            </a:r>
            <a:r>
              <a:rPr lang="en-US" dirty="0" err="1" smtClean="0"/>
              <a:t>clk</a:t>
            </a:r>
            <a:r>
              <a:rPr lang="en-US" dirty="0" smtClean="0"/>
              <a:t> </a:t>
            </a:r>
            <a:r>
              <a:rPr lang="en-US" dirty="0"/>
              <a:t>= 0; // 0 </a:t>
            </a:r>
            <a:r>
              <a:rPr lang="en-US" dirty="0" smtClean="0"/>
              <a:t>Value</a:t>
            </a:r>
          </a:p>
          <a:p>
            <a:pPr algn="l"/>
            <a:r>
              <a:rPr lang="en-US" dirty="0" smtClean="0"/>
              <a:t>end</a:t>
            </a:r>
          </a:p>
          <a:p>
            <a:pPr algn="l"/>
            <a:r>
              <a:rPr lang="en-US" dirty="0" smtClean="0"/>
              <a:t>always begin</a:t>
            </a:r>
          </a:p>
          <a:p>
            <a:pPr algn="l"/>
            <a:r>
              <a:rPr lang="en-US" dirty="0" smtClean="0"/>
              <a:t>	#10 </a:t>
            </a:r>
            <a:r>
              <a:rPr lang="en-US" dirty="0" err="1"/>
              <a:t>clk</a:t>
            </a:r>
            <a:r>
              <a:rPr lang="en-US" dirty="0"/>
              <a:t> &lt;= ~ </a:t>
            </a:r>
            <a:r>
              <a:rPr lang="en-US" dirty="0" err="1" smtClean="0"/>
              <a:t>clk</a:t>
            </a:r>
            <a:r>
              <a:rPr lang="en-US" dirty="0" smtClean="0"/>
              <a:t>;</a:t>
            </a:r>
          </a:p>
          <a:p>
            <a:pPr algn="l"/>
            <a:r>
              <a:rPr lang="en-US" dirty="0" smtClean="0"/>
              <a:t>end</a:t>
            </a:r>
            <a:endParaRPr lang="en-US" dirty="0"/>
          </a:p>
          <a:p>
            <a:pPr algn="l"/>
            <a:endParaRPr lang="en-US" dirty="0"/>
          </a:p>
        </p:txBody>
      </p:sp>
      <p:cxnSp>
        <p:nvCxnSpPr>
          <p:cNvPr id="14345" name="Gerader Verbinder 14344"/>
          <p:cNvCxnSpPr/>
          <p:nvPr/>
        </p:nvCxnSpPr>
        <p:spPr bwMode="auto">
          <a:xfrm>
            <a:off x="18288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r Verbinder 55"/>
          <p:cNvCxnSpPr/>
          <p:nvPr/>
        </p:nvCxnSpPr>
        <p:spPr bwMode="auto">
          <a:xfrm>
            <a:off x="25146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r Verbinder 56"/>
          <p:cNvCxnSpPr/>
          <p:nvPr/>
        </p:nvCxnSpPr>
        <p:spPr bwMode="auto">
          <a:xfrm>
            <a:off x="32004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r Verbinder 57"/>
          <p:cNvCxnSpPr/>
          <p:nvPr/>
        </p:nvCxnSpPr>
        <p:spPr bwMode="auto">
          <a:xfrm>
            <a:off x="38862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6" name="Textfeld 14345"/>
          <p:cNvSpPr txBox="1"/>
          <p:nvPr/>
        </p:nvSpPr>
        <p:spPr>
          <a:xfrm>
            <a:off x="1524000" y="45720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60" name="Textfeld 59"/>
          <p:cNvSpPr txBox="1"/>
          <p:nvPr/>
        </p:nvSpPr>
        <p:spPr>
          <a:xfrm>
            <a:off x="2209800" y="45720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61" name="Textfeld 60"/>
          <p:cNvSpPr txBox="1"/>
          <p:nvPr/>
        </p:nvSpPr>
        <p:spPr>
          <a:xfrm>
            <a:off x="2895600" y="45720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62" name="Textfeld 61"/>
          <p:cNvSpPr txBox="1"/>
          <p:nvPr/>
        </p:nvSpPr>
        <p:spPr>
          <a:xfrm>
            <a:off x="1287270" y="3886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clk</a:t>
            </a:r>
            <a:endParaRPr lang="en-US" dirty="0"/>
          </a:p>
        </p:txBody>
      </p:sp>
      <p:sp>
        <p:nvSpPr>
          <p:cNvPr id="14347" name="Foliennummernplatzhalter 1434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62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Inhaltsplatzhalter 20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12850"/>
          </a:xfrm>
        </p:spPr>
        <p:txBody>
          <a:bodyPr/>
          <a:lstStyle/>
          <a:p>
            <a:r>
              <a:rPr lang="de-DE" dirty="0" err="1" smtClean="0"/>
              <a:t>Reset</a:t>
            </a:r>
            <a:r>
              <a:rPr lang="de-DE" dirty="0" smtClean="0"/>
              <a:t>-Erzeugung</a:t>
            </a:r>
          </a:p>
          <a:p>
            <a:r>
              <a:rPr lang="de-DE" dirty="0" smtClean="0"/>
              <a:t>Ein synchrones </a:t>
            </a:r>
            <a:r>
              <a:rPr lang="de-DE" dirty="0" err="1"/>
              <a:t>r</a:t>
            </a:r>
            <a:r>
              <a:rPr lang="de-DE" dirty="0" err="1" smtClean="0"/>
              <a:t>eset</a:t>
            </a:r>
            <a:r>
              <a:rPr lang="de-DE" dirty="0" smtClean="0"/>
              <a:t>-Signal muss die steigende Taktflanke enthalten</a:t>
            </a:r>
          </a:p>
          <a:p>
            <a:r>
              <a:rPr lang="de-DE" dirty="0" smtClean="0"/>
              <a:t>“</a:t>
            </a:r>
            <a:r>
              <a:rPr lang="de-DE" dirty="0" err="1" smtClean="0"/>
              <a:t>Wait</a:t>
            </a:r>
            <a:r>
              <a:rPr lang="de-DE" dirty="0" smtClean="0"/>
              <a:t>” Befehlt sichert die entsprechende </a:t>
            </a:r>
            <a:r>
              <a:rPr lang="de-DE" dirty="0" err="1" smtClean="0"/>
              <a:t>Reset</a:t>
            </a:r>
            <a:r>
              <a:rPr lang="de-DE" dirty="0" smtClean="0"/>
              <a:t>-Länge:</a:t>
            </a:r>
          </a:p>
          <a:p>
            <a:r>
              <a:rPr lang="de-DE" dirty="0" smtClean="0"/>
              <a:t>Es wird gewartet bis </a:t>
            </a:r>
            <a:r>
              <a:rPr lang="de-DE" dirty="0" err="1" smtClean="0"/>
              <a:t>res</a:t>
            </a:r>
            <a:r>
              <a:rPr lang="de-DE" dirty="0" smtClean="0"/>
              <a:t> = 1 (A), dann auf </a:t>
            </a:r>
            <a:r>
              <a:rPr lang="de-DE" dirty="0" err="1" smtClean="0"/>
              <a:t>posedge</a:t>
            </a:r>
            <a:r>
              <a:rPr lang="de-DE" dirty="0" smtClean="0"/>
              <a:t> (B) und dann </a:t>
            </a:r>
            <a:r>
              <a:rPr lang="de-DE" dirty="0" err="1" smtClean="0"/>
              <a:t>negedge</a:t>
            </a:r>
            <a:r>
              <a:rPr lang="de-DE" dirty="0" smtClean="0"/>
              <a:t> </a:t>
            </a:r>
            <a:r>
              <a:rPr lang="de-DE" dirty="0" err="1" smtClean="0"/>
              <a:t>clk</a:t>
            </a:r>
            <a:r>
              <a:rPr lang="de-DE" dirty="0" smtClean="0"/>
              <a:t>-Flanke (B)</a:t>
            </a:r>
          </a:p>
          <a:p>
            <a:r>
              <a:rPr lang="de-DE" dirty="0" smtClean="0"/>
              <a:t>Erst dann wird </a:t>
            </a:r>
            <a:r>
              <a:rPr lang="de-DE" dirty="0" err="1" smtClean="0"/>
              <a:t>reset</a:t>
            </a:r>
            <a:r>
              <a:rPr lang="de-DE" dirty="0" smtClean="0"/>
              <a:t> = 0 (C)</a:t>
            </a:r>
          </a:p>
        </p:txBody>
      </p:sp>
      <p:cxnSp>
        <p:nvCxnSpPr>
          <p:cNvPr id="14336" name="Gerader Verbinder 14335"/>
          <p:cNvCxnSpPr/>
          <p:nvPr/>
        </p:nvCxnSpPr>
        <p:spPr bwMode="auto">
          <a:xfrm>
            <a:off x="11430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r Verbinder 14338"/>
          <p:cNvCxnSpPr/>
          <p:nvPr/>
        </p:nvCxnSpPr>
        <p:spPr bwMode="auto">
          <a:xfrm>
            <a:off x="1143000" y="35814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1143000" y="4800600"/>
            <a:ext cx="411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r Verbinder 44"/>
          <p:cNvCxnSpPr/>
          <p:nvPr/>
        </p:nvCxnSpPr>
        <p:spPr bwMode="auto">
          <a:xfrm flipV="1">
            <a:off x="18288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r Verbinder 46"/>
          <p:cNvCxnSpPr/>
          <p:nvPr/>
        </p:nvCxnSpPr>
        <p:spPr bwMode="auto">
          <a:xfrm>
            <a:off x="18288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r Verbinder 47"/>
          <p:cNvCxnSpPr/>
          <p:nvPr/>
        </p:nvCxnSpPr>
        <p:spPr bwMode="auto">
          <a:xfrm flipV="1">
            <a:off x="25146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r Verbinder 48"/>
          <p:cNvCxnSpPr/>
          <p:nvPr/>
        </p:nvCxnSpPr>
        <p:spPr bwMode="auto">
          <a:xfrm>
            <a:off x="25146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r Verbinder 49"/>
          <p:cNvCxnSpPr/>
          <p:nvPr/>
        </p:nvCxnSpPr>
        <p:spPr bwMode="auto">
          <a:xfrm flipV="1">
            <a:off x="32004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r Verbinder 50"/>
          <p:cNvCxnSpPr/>
          <p:nvPr/>
        </p:nvCxnSpPr>
        <p:spPr bwMode="auto">
          <a:xfrm>
            <a:off x="32004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r Verbinder 51"/>
          <p:cNvCxnSpPr/>
          <p:nvPr/>
        </p:nvCxnSpPr>
        <p:spPr bwMode="auto">
          <a:xfrm flipV="1">
            <a:off x="38862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Rechteck 14342"/>
          <p:cNvSpPr/>
          <p:nvPr/>
        </p:nvSpPr>
        <p:spPr>
          <a:xfrm flipH="1">
            <a:off x="1578959" y="5105400"/>
            <a:ext cx="162576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dirty="0"/>
              <a:t>initial begin      </a:t>
            </a:r>
            <a:endParaRPr lang="en-US" dirty="0" smtClean="0"/>
          </a:p>
          <a:p>
            <a:pPr algn="l"/>
            <a:r>
              <a:rPr lang="en-US" dirty="0" smtClean="0"/>
              <a:t>	res </a:t>
            </a:r>
            <a:r>
              <a:rPr lang="en-US" dirty="0"/>
              <a:t>= 1</a:t>
            </a:r>
            <a:r>
              <a:rPr lang="en-US" dirty="0" smtClean="0"/>
              <a:t>;</a:t>
            </a:r>
          </a:p>
          <a:p>
            <a:pPr algn="l"/>
            <a:r>
              <a:rPr lang="fr-FR" dirty="0" err="1"/>
              <a:t>wait</a:t>
            </a:r>
            <a:r>
              <a:rPr lang="fr-FR" dirty="0"/>
              <a:t> (</a:t>
            </a:r>
            <a:r>
              <a:rPr lang="fr-FR" dirty="0" err="1"/>
              <a:t>res</a:t>
            </a:r>
            <a:r>
              <a:rPr lang="fr-FR" dirty="0"/>
              <a:t>==1</a:t>
            </a:r>
            <a:r>
              <a:rPr lang="fr-FR" dirty="0" smtClean="0"/>
              <a:t>);//A</a:t>
            </a:r>
          </a:p>
          <a:p>
            <a:pPr algn="l"/>
            <a:r>
              <a:rPr lang="fr-FR" dirty="0" smtClean="0"/>
              <a:t>@(</a:t>
            </a:r>
            <a:r>
              <a:rPr lang="fr-FR" dirty="0" err="1"/>
              <a:t>posedge</a:t>
            </a:r>
            <a:r>
              <a:rPr lang="fr-FR" dirty="0"/>
              <a:t> </a:t>
            </a:r>
            <a:r>
              <a:rPr lang="fr-FR" dirty="0" err="1"/>
              <a:t>clk</a:t>
            </a:r>
            <a:r>
              <a:rPr lang="fr-FR" dirty="0" smtClean="0"/>
              <a:t>);//B</a:t>
            </a:r>
          </a:p>
          <a:p>
            <a:pPr algn="l"/>
            <a:r>
              <a:rPr lang="fr-FR" dirty="0" smtClean="0"/>
              <a:t>@(</a:t>
            </a:r>
            <a:r>
              <a:rPr lang="fr-FR" dirty="0" err="1"/>
              <a:t>negedge</a:t>
            </a:r>
            <a:r>
              <a:rPr lang="fr-FR" dirty="0"/>
              <a:t> </a:t>
            </a:r>
            <a:r>
              <a:rPr lang="fr-FR" dirty="0" err="1"/>
              <a:t>clk</a:t>
            </a:r>
            <a:r>
              <a:rPr lang="fr-FR" dirty="0" smtClean="0"/>
              <a:t>);//C</a:t>
            </a:r>
            <a:endParaRPr lang="en-US" dirty="0" smtClean="0"/>
          </a:p>
          <a:p>
            <a:pPr algn="l"/>
            <a:r>
              <a:rPr lang="en-US" dirty="0" smtClean="0"/>
              <a:t>res </a:t>
            </a:r>
            <a:r>
              <a:rPr lang="en-US" dirty="0"/>
              <a:t>= </a:t>
            </a:r>
            <a:r>
              <a:rPr lang="en-US" dirty="0" smtClean="0"/>
              <a:t>0;//D</a:t>
            </a:r>
          </a:p>
          <a:p>
            <a:pPr algn="l"/>
            <a:r>
              <a:rPr lang="en-US" dirty="0" smtClean="0"/>
              <a:t>end</a:t>
            </a:r>
            <a:endParaRPr lang="en-US" dirty="0"/>
          </a:p>
        </p:txBody>
      </p:sp>
      <p:cxnSp>
        <p:nvCxnSpPr>
          <p:cNvPr id="14345" name="Gerader Verbinder 14344"/>
          <p:cNvCxnSpPr/>
          <p:nvPr/>
        </p:nvCxnSpPr>
        <p:spPr bwMode="auto">
          <a:xfrm>
            <a:off x="18288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r Verbinder 55"/>
          <p:cNvCxnSpPr/>
          <p:nvPr/>
        </p:nvCxnSpPr>
        <p:spPr bwMode="auto">
          <a:xfrm>
            <a:off x="25146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r Verbinder 56"/>
          <p:cNvCxnSpPr/>
          <p:nvPr/>
        </p:nvCxnSpPr>
        <p:spPr bwMode="auto">
          <a:xfrm>
            <a:off x="32004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r Verbinder 57"/>
          <p:cNvCxnSpPr/>
          <p:nvPr/>
        </p:nvCxnSpPr>
        <p:spPr bwMode="auto">
          <a:xfrm>
            <a:off x="38862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6" name="Textfeld 14345"/>
          <p:cNvSpPr txBox="1"/>
          <p:nvPr/>
        </p:nvSpPr>
        <p:spPr>
          <a:xfrm>
            <a:off x="1524000" y="45720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60" name="Textfeld 59"/>
          <p:cNvSpPr txBox="1"/>
          <p:nvPr/>
        </p:nvSpPr>
        <p:spPr>
          <a:xfrm>
            <a:off x="2209800" y="45720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61" name="Textfeld 60"/>
          <p:cNvSpPr txBox="1"/>
          <p:nvPr/>
        </p:nvSpPr>
        <p:spPr>
          <a:xfrm>
            <a:off x="2895600" y="45720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cxnSp>
        <p:nvCxnSpPr>
          <p:cNvPr id="22" name="Gerader Verbinder 21"/>
          <p:cNvCxnSpPr/>
          <p:nvPr/>
        </p:nvCxnSpPr>
        <p:spPr bwMode="auto">
          <a:xfrm>
            <a:off x="1143000" y="25908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r Verbinder 22"/>
          <p:cNvCxnSpPr/>
          <p:nvPr/>
        </p:nvCxnSpPr>
        <p:spPr bwMode="auto">
          <a:xfrm flipV="1">
            <a:off x="1143000" y="2590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r Verbinder 26"/>
          <p:cNvCxnSpPr/>
          <p:nvPr/>
        </p:nvCxnSpPr>
        <p:spPr bwMode="auto">
          <a:xfrm flipV="1">
            <a:off x="2514600" y="2590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r Verbinder 28"/>
          <p:cNvCxnSpPr/>
          <p:nvPr/>
        </p:nvCxnSpPr>
        <p:spPr bwMode="auto">
          <a:xfrm>
            <a:off x="2514600" y="32766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feld 29"/>
          <p:cNvSpPr txBox="1"/>
          <p:nvPr/>
        </p:nvSpPr>
        <p:spPr>
          <a:xfrm>
            <a:off x="1287270" y="3886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clk</a:t>
            </a:r>
            <a:endParaRPr lang="en-US" dirty="0"/>
          </a:p>
        </p:txBody>
      </p:sp>
      <p:sp>
        <p:nvSpPr>
          <p:cNvPr id="31" name="Textfeld 30"/>
          <p:cNvSpPr txBox="1"/>
          <p:nvPr/>
        </p:nvSpPr>
        <p:spPr>
          <a:xfrm>
            <a:off x="2036446" y="25908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2195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Inhaltsplatzhalter 20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27050"/>
          </a:xfrm>
        </p:spPr>
        <p:txBody>
          <a:bodyPr/>
          <a:lstStyle/>
          <a:p>
            <a:r>
              <a:rPr lang="en-US" dirty="0" smtClean="0"/>
              <a:t>#100 </a:t>
            </a:r>
            <a:r>
              <a:rPr lang="en-US" dirty="0"/>
              <a:t>(A</a:t>
            </a:r>
            <a:r>
              <a:rPr lang="en-US" dirty="0" smtClean="0"/>
              <a:t>) </a:t>
            </a:r>
            <a:r>
              <a:rPr lang="en-US" dirty="0" err="1" smtClean="0"/>
              <a:t>definiert</a:t>
            </a:r>
            <a:r>
              <a:rPr lang="en-US" dirty="0" smtClean="0"/>
              <a:t> die </a:t>
            </a:r>
            <a:r>
              <a:rPr lang="en-US" dirty="0" err="1" smtClean="0"/>
              <a:t>Wartezeit</a:t>
            </a:r>
            <a:r>
              <a:rPr lang="en-US" dirty="0" smtClean="0"/>
              <a:t> </a:t>
            </a:r>
            <a:r>
              <a:rPr lang="en-US" dirty="0" err="1" smtClean="0"/>
              <a:t>zwischen</a:t>
            </a:r>
            <a:r>
              <a:rPr lang="en-US" dirty="0" smtClean="0"/>
              <a:t> res=0 und enable=1</a:t>
            </a:r>
          </a:p>
        </p:txBody>
      </p:sp>
      <p:cxnSp>
        <p:nvCxnSpPr>
          <p:cNvPr id="14336" name="Gerader Verbinder 14335"/>
          <p:cNvCxnSpPr/>
          <p:nvPr/>
        </p:nvCxnSpPr>
        <p:spPr bwMode="auto">
          <a:xfrm>
            <a:off x="11430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r Verbinder 14338"/>
          <p:cNvCxnSpPr/>
          <p:nvPr/>
        </p:nvCxnSpPr>
        <p:spPr bwMode="auto">
          <a:xfrm>
            <a:off x="1143000" y="35814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1143000" y="4800600"/>
            <a:ext cx="6553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r Verbinder 44"/>
          <p:cNvCxnSpPr/>
          <p:nvPr/>
        </p:nvCxnSpPr>
        <p:spPr bwMode="auto">
          <a:xfrm flipV="1">
            <a:off x="18288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r Verbinder 46"/>
          <p:cNvCxnSpPr/>
          <p:nvPr/>
        </p:nvCxnSpPr>
        <p:spPr bwMode="auto">
          <a:xfrm>
            <a:off x="18288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r Verbinder 47"/>
          <p:cNvCxnSpPr/>
          <p:nvPr/>
        </p:nvCxnSpPr>
        <p:spPr bwMode="auto">
          <a:xfrm flipV="1">
            <a:off x="25146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r Verbinder 48"/>
          <p:cNvCxnSpPr/>
          <p:nvPr/>
        </p:nvCxnSpPr>
        <p:spPr bwMode="auto">
          <a:xfrm>
            <a:off x="25146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r Verbinder 49"/>
          <p:cNvCxnSpPr/>
          <p:nvPr/>
        </p:nvCxnSpPr>
        <p:spPr bwMode="auto">
          <a:xfrm flipV="1">
            <a:off x="32004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r Verbinder 50"/>
          <p:cNvCxnSpPr/>
          <p:nvPr/>
        </p:nvCxnSpPr>
        <p:spPr bwMode="auto">
          <a:xfrm>
            <a:off x="32004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r Verbinder 51"/>
          <p:cNvCxnSpPr/>
          <p:nvPr/>
        </p:nvCxnSpPr>
        <p:spPr bwMode="auto">
          <a:xfrm flipV="1">
            <a:off x="38862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Rechteck 14342"/>
          <p:cNvSpPr/>
          <p:nvPr/>
        </p:nvSpPr>
        <p:spPr>
          <a:xfrm flipH="1">
            <a:off x="1578959" y="5105400"/>
            <a:ext cx="162576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dirty="0"/>
              <a:t>initial begin      </a:t>
            </a:r>
            <a:endParaRPr lang="en-US" dirty="0" smtClean="0"/>
          </a:p>
          <a:p>
            <a:pPr algn="l"/>
            <a:r>
              <a:rPr lang="en-US" dirty="0" smtClean="0"/>
              <a:t>	res </a:t>
            </a:r>
            <a:r>
              <a:rPr lang="en-US" dirty="0"/>
              <a:t>= 1</a:t>
            </a:r>
            <a:r>
              <a:rPr lang="en-US" dirty="0" smtClean="0"/>
              <a:t>;</a:t>
            </a:r>
          </a:p>
          <a:p>
            <a:pPr algn="l"/>
            <a:r>
              <a:rPr lang="fr-FR" dirty="0" err="1"/>
              <a:t>wait</a:t>
            </a:r>
            <a:r>
              <a:rPr lang="fr-FR" dirty="0"/>
              <a:t> (</a:t>
            </a:r>
            <a:r>
              <a:rPr lang="fr-FR" dirty="0" err="1"/>
              <a:t>res</a:t>
            </a:r>
            <a:r>
              <a:rPr lang="fr-FR" dirty="0"/>
              <a:t>==1</a:t>
            </a:r>
            <a:r>
              <a:rPr lang="fr-FR" dirty="0" smtClean="0"/>
              <a:t>);</a:t>
            </a:r>
          </a:p>
          <a:p>
            <a:pPr algn="l"/>
            <a:r>
              <a:rPr lang="fr-FR" dirty="0" smtClean="0"/>
              <a:t>@(</a:t>
            </a:r>
            <a:r>
              <a:rPr lang="fr-FR" dirty="0" err="1"/>
              <a:t>posedge</a:t>
            </a:r>
            <a:r>
              <a:rPr lang="fr-FR" dirty="0"/>
              <a:t> </a:t>
            </a:r>
            <a:r>
              <a:rPr lang="fr-FR" dirty="0" err="1"/>
              <a:t>clk</a:t>
            </a:r>
            <a:r>
              <a:rPr lang="fr-FR" dirty="0" smtClean="0"/>
              <a:t>);</a:t>
            </a:r>
          </a:p>
          <a:p>
            <a:pPr algn="l"/>
            <a:r>
              <a:rPr lang="fr-FR" dirty="0" smtClean="0"/>
              <a:t>@(</a:t>
            </a:r>
            <a:r>
              <a:rPr lang="fr-FR" dirty="0" err="1"/>
              <a:t>negedge</a:t>
            </a:r>
            <a:r>
              <a:rPr lang="fr-FR" dirty="0"/>
              <a:t> </a:t>
            </a:r>
            <a:r>
              <a:rPr lang="fr-FR" dirty="0" err="1"/>
              <a:t>clk</a:t>
            </a:r>
            <a:r>
              <a:rPr lang="fr-FR" dirty="0" smtClean="0"/>
              <a:t>);</a:t>
            </a:r>
          </a:p>
          <a:p>
            <a:pPr algn="l"/>
            <a:r>
              <a:rPr lang="fr-FR" dirty="0" err="1"/>
              <a:t>r</a:t>
            </a:r>
            <a:r>
              <a:rPr lang="fr-FR" dirty="0" err="1" smtClean="0"/>
              <a:t>es</a:t>
            </a:r>
            <a:r>
              <a:rPr lang="fr-FR" dirty="0" smtClean="0"/>
              <a:t> = 0;</a:t>
            </a:r>
          </a:p>
          <a:p>
            <a:pPr algn="l"/>
            <a:r>
              <a:rPr lang="en-US" dirty="0" smtClean="0"/>
              <a:t>#</a:t>
            </a:r>
            <a:r>
              <a:rPr lang="en-US" dirty="0"/>
              <a:t>100 enable = 1</a:t>
            </a:r>
            <a:r>
              <a:rPr lang="en-US" dirty="0" smtClean="0"/>
              <a:t>;//A</a:t>
            </a:r>
          </a:p>
        </p:txBody>
      </p:sp>
      <p:cxnSp>
        <p:nvCxnSpPr>
          <p:cNvPr id="14345" name="Gerader Verbinder 14344"/>
          <p:cNvCxnSpPr/>
          <p:nvPr/>
        </p:nvCxnSpPr>
        <p:spPr bwMode="auto">
          <a:xfrm>
            <a:off x="18288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r Verbinder 55"/>
          <p:cNvCxnSpPr/>
          <p:nvPr/>
        </p:nvCxnSpPr>
        <p:spPr bwMode="auto">
          <a:xfrm>
            <a:off x="25146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r Verbinder 56"/>
          <p:cNvCxnSpPr/>
          <p:nvPr/>
        </p:nvCxnSpPr>
        <p:spPr bwMode="auto">
          <a:xfrm>
            <a:off x="32004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r Verbinder 57"/>
          <p:cNvCxnSpPr/>
          <p:nvPr/>
        </p:nvCxnSpPr>
        <p:spPr bwMode="auto">
          <a:xfrm>
            <a:off x="38862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6" name="Textfeld 14345"/>
          <p:cNvSpPr txBox="1"/>
          <p:nvPr/>
        </p:nvSpPr>
        <p:spPr>
          <a:xfrm>
            <a:off x="1524000" y="45720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60" name="Textfeld 59"/>
          <p:cNvSpPr txBox="1"/>
          <p:nvPr/>
        </p:nvSpPr>
        <p:spPr>
          <a:xfrm>
            <a:off x="2209800" y="45720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61" name="Textfeld 60"/>
          <p:cNvSpPr txBox="1"/>
          <p:nvPr/>
        </p:nvSpPr>
        <p:spPr>
          <a:xfrm>
            <a:off x="2895600" y="45720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cxnSp>
        <p:nvCxnSpPr>
          <p:cNvPr id="22" name="Gerader Verbinder 21"/>
          <p:cNvCxnSpPr/>
          <p:nvPr/>
        </p:nvCxnSpPr>
        <p:spPr bwMode="auto">
          <a:xfrm>
            <a:off x="1143000" y="25908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r Verbinder 22"/>
          <p:cNvCxnSpPr/>
          <p:nvPr/>
        </p:nvCxnSpPr>
        <p:spPr bwMode="auto">
          <a:xfrm flipV="1">
            <a:off x="1143000" y="2590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r Verbinder 26"/>
          <p:cNvCxnSpPr/>
          <p:nvPr/>
        </p:nvCxnSpPr>
        <p:spPr bwMode="auto">
          <a:xfrm flipV="1">
            <a:off x="2514600" y="2590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r Verbinder 28"/>
          <p:cNvCxnSpPr/>
          <p:nvPr/>
        </p:nvCxnSpPr>
        <p:spPr bwMode="auto">
          <a:xfrm>
            <a:off x="2514600" y="32766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r Verbinder 25"/>
          <p:cNvCxnSpPr/>
          <p:nvPr/>
        </p:nvCxnSpPr>
        <p:spPr bwMode="auto">
          <a:xfrm>
            <a:off x="1143000" y="24384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r Verbinder 30"/>
          <p:cNvCxnSpPr/>
          <p:nvPr/>
        </p:nvCxnSpPr>
        <p:spPr bwMode="auto">
          <a:xfrm>
            <a:off x="2514600" y="2438400"/>
            <a:ext cx="3429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r Verbinder 33"/>
          <p:cNvCxnSpPr/>
          <p:nvPr/>
        </p:nvCxnSpPr>
        <p:spPr bwMode="auto">
          <a:xfrm flipV="1">
            <a:off x="5943600" y="1752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r Verbinder 34"/>
          <p:cNvCxnSpPr/>
          <p:nvPr/>
        </p:nvCxnSpPr>
        <p:spPr bwMode="auto">
          <a:xfrm>
            <a:off x="5943600" y="17526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feld 35"/>
          <p:cNvSpPr txBox="1"/>
          <p:nvPr/>
        </p:nvSpPr>
        <p:spPr>
          <a:xfrm>
            <a:off x="5334000" y="2209800"/>
            <a:ext cx="6607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enable</a:t>
            </a:r>
            <a:endParaRPr lang="en-US" dirty="0"/>
          </a:p>
        </p:txBody>
      </p:sp>
      <p:sp>
        <p:nvSpPr>
          <p:cNvPr id="37" name="Textfeld 36"/>
          <p:cNvSpPr txBox="1"/>
          <p:nvPr/>
        </p:nvSpPr>
        <p:spPr>
          <a:xfrm>
            <a:off x="1287270" y="3886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clk</a:t>
            </a:r>
            <a:endParaRPr lang="en-US" dirty="0"/>
          </a:p>
        </p:txBody>
      </p:sp>
      <p:sp>
        <p:nvSpPr>
          <p:cNvPr id="38" name="Textfeld 37"/>
          <p:cNvSpPr txBox="1"/>
          <p:nvPr/>
        </p:nvSpPr>
        <p:spPr>
          <a:xfrm>
            <a:off x="2036446" y="25908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cxnSp>
        <p:nvCxnSpPr>
          <p:cNvPr id="7" name="Gerade Verbindung mit Pfeil 6"/>
          <p:cNvCxnSpPr/>
          <p:nvPr/>
        </p:nvCxnSpPr>
        <p:spPr bwMode="auto">
          <a:xfrm>
            <a:off x="2514600" y="3048000"/>
            <a:ext cx="3429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3482874" y="2819400"/>
            <a:ext cx="747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 (ns)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32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Die Zustandsmaschinen kann man in zwei Klassen unterteilen. 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Moore Typ: </a:t>
            </a:r>
            <a:r>
              <a:rPr lang="de-DE" dirty="0" smtClean="0"/>
              <a:t>Der </a:t>
            </a:r>
            <a:r>
              <a:rPr lang="de-DE" dirty="0"/>
              <a:t>Ausgang </a:t>
            </a:r>
            <a:r>
              <a:rPr lang="de-DE" dirty="0" smtClean="0"/>
              <a:t>hängt </a:t>
            </a:r>
            <a:r>
              <a:rPr lang="de-DE" dirty="0"/>
              <a:t>nur von </a:t>
            </a:r>
            <a:r>
              <a:rPr lang="de-DE" dirty="0" smtClean="0"/>
              <a:t>der Zustandsvariable </a:t>
            </a:r>
            <a:r>
              <a:rPr lang="de-DE" dirty="0"/>
              <a:t>– d.h. nur vom Zustand der </a:t>
            </a:r>
            <a:r>
              <a:rPr lang="de-DE" dirty="0" smtClean="0"/>
              <a:t>Maschine</a:t>
            </a:r>
          </a:p>
          <a:p>
            <a:r>
              <a:rPr lang="de-DE" dirty="0" err="1" smtClean="0">
                <a:solidFill>
                  <a:srgbClr val="FF0000"/>
                </a:solidFill>
              </a:rPr>
              <a:t>Mealy</a:t>
            </a:r>
            <a:r>
              <a:rPr lang="de-DE" dirty="0" smtClean="0">
                <a:solidFill>
                  <a:srgbClr val="FF0000"/>
                </a:solidFill>
              </a:rPr>
              <a:t> Typ: </a:t>
            </a:r>
            <a:r>
              <a:rPr lang="de-DE" dirty="0"/>
              <a:t>Der Ausgang hängt </a:t>
            </a:r>
            <a:r>
              <a:rPr lang="de-DE" dirty="0" smtClean="0"/>
              <a:t>auch von Eingängen</a:t>
            </a:r>
          </a:p>
          <a:p>
            <a:r>
              <a:rPr lang="de-DE" dirty="0" err="1"/>
              <a:t>Mealy</a:t>
            </a:r>
            <a:r>
              <a:rPr lang="de-DE" dirty="0"/>
              <a:t> Maschinen können oft mit weniger Zuständen realisiert werden, brauchen aber kombinatorische Schaltung für die Erzeugung von Ausgangssignalen. Moore Typ Automaten sind einfacher zu beschreiben, </a:t>
            </a:r>
            <a:r>
              <a:rPr lang="de-DE" dirty="0" smtClean="0"/>
              <a:t>brauchen </a:t>
            </a:r>
            <a:r>
              <a:rPr lang="de-DE" dirty="0"/>
              <a:t>oft mehr Zuständen. 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6927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4336" name="Gerader Verbinder 14335"/>
          <p:cNvCxnSpPr/>
          <p:nvPr/>
        </p:nvCxnSpPr>
        <p:spPr bwMode="auto">
          <a:xfrm>
            <a:off x="11430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r Verbinder 14338"/>
          <p:cNvCxnSpPr/>
          <p:nvPr/>
        </p:nvCxnSpPr>
        <p:spPr bwMode="auto">
          <a:xfrm>
            <a:off x="1143000" y="35814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1143000" y="4800600"/>
            <a:ext cx="6553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r Verbinder 44"/>
          <p:cNvCxnSpPr/>
          <p:nvPr/>
        </p:nvCxnSpPr>
        <p:spPr bwMode="auto">
          <a:xfrm flipV="1">
            <a:off x="18288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r Verbinder 46"/>
          <p:cNvCxnSpPr/>
          <p:nvPr/>
        </p:nvCxnSpPr>
        <p:spPr bwMode="auto">
          <a:xfrm>
            <a:off x="18288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r Verbinder 47"/>
          <p:cNvCxnSpPr/>
          <p:nvPr/>
        </p:nvCxnSpPr>
        <p:spPr bwMode="auto">
          <a:xfrm flipV="1">
            <a:off x="25146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r Verbinder 48"/>
          <p:cNvCxnSpPr/>
          <p:nvPr/>
        </p:nvCxnSpPr>
        <p:spPr bwMode="auto">
          <a:xfrm>
            <a:off x="25146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Rechteck 14342"/>
          <p:cNvSpPr/>
          <p:nvPr/>
        </p:nvSpPr>
        <p:spPr>
          <a:xfrm flipH="1">
            <a:off x="1578959" y="5105400"/>
            <a:ext cx="194316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dirty="0"/>
              <a:t>initial begin      </a:t>
            </a:r>
            <a:endParaRPr lang="en-US" dirty="0" smtClean="0"/>
          </a:p>
          <a:p>
            <a:pPr lvl="1" algn="l"/>
            <a:r>
              <a:rPr lang="en-US" dirty="0" smtClean="0"/>
              <a:t>wait </a:t>
            </a:r>
            <a:r>
              <a:rPr lang="en-US" dirty="0"/>
              <a:t>(overflow==1</a:t>
            </a:r>
            <a:r>
              <a:rPr lang="en-US" dirty="0" smtClean="0"/>
              <a:t>);</a:t>
            </a:r>
          </a:p>
          <a:p>
            <a:pPr lvl="1" algn="l"/>
            <a:r>
              <a:rPr lang="en-US" dirty="0" smtClean="0"/>
              <a:t>@(</a:t>
            </a:r>
            <a:r>
              <a:rPr lang="en-US" dirty="0" err="1"/>
              <a:t>negedge</a:t>
            </a:r>
            <a:r>
              <a:rPr lang="en-US" dirty="0"/>
              <a:t> </a:t>
            </a:r>
            <a:r>
              <a:rPr lang="en-US" dirty="0" err="1"/>
              <a:t>clk</a:t>
            </a:r>
            <a:r>
              <a:rPr lang="en-US" dirty="0" smtClean="0"/>
              <a:t>);</a:t>
            </a:r>
          </a:p>
          <a:p>
            <a:pPr lvl="1" algn="l"/>
            <a:r>
              <a:rPr lang="en-US" dirty="0" err="1" smtClean="0"/>
              <a:t>clear_overflow</a:t>
            </a:r>
            <a:r>
              <a:rPr lang="en-US" dirty="0" smtClean="0"/>
              <a:t> </a:t>
            </a:r>
            <a:r>
              <a:rPr lang="en-US" dirty="0"/>
              <a:t>= 1</a:t>
            </a:r>
            <a:r>
              <a:rPr lang="en-US" dirty="0" smtClean="0"/>
              <a:t>;</a:t>
            </a:r>
          </a:p>
          <a:p>
            <a:pPr lvl="1" algn="l"/>
            <a:r>
              <a:rPr lang="en-US" dirty="0" smtClean="0"/>
              <a:t>@(</a:t>
            </a:r>
            <a:r>
              <a:rPr lang="en-US" dirty="0" err="1"/>
              <a:t>posedge</a:t>
            </a:r>
            <a:r>
              <a:rPr lang="en-US" dirty="0"/>
              <a:t> </a:t>
            </a:r>
            <a:r>
              <a:rPr lang="en-US" dirty="0" err="1"/>
              <a:t>clk</a:t>
            </a:r>
            <a:r>
              <a:rPr lang="en-US" dirty="0" smtClean="0"/>
              <a:t>);</a:t>
            </a:r>
          </a:p>
          <a:p>
            <a:pPr lvl="1" algn="l"/>
            <a:r>
              <a:rPr lang="en-US" dirty="0" smtClean="0"/>
              <a:t>@(</a:t>
            </a:r>
            <a:r>
              <a:rPr lang="en-US" dirty="0" err="1"/>
              <a:t>negedge</a:t>
            </a:r>
            <a:r>
              <a:rPr lang="en-US" dirty="0"/>
              <a:t> </a:t>
            </a:r>
            <a:r>
              <a:rPr lang="en-US" dirty="0" err="1"/>
              <a:t>clk</a:t>
            </a:r>
            <a:r>
              <a:rPr lang="en-US" dirty="0" smtClean="0"/>
              <a:t>);</a:t>
            </a:r>
          </a:p>
          <a:p>
            <a:pPr lvl="1" algn="l"/>
            <a:r>
              <a:rPr lang="en-US" dirty="0" err="1" smtClean="0"/>
              <a:t>clear_overflow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0;</a:t>
            </a:r>
          </a:p>
          <a:p>
            <a:pPr algn="l"/>
            <a:r>
              <a:rPr lang="en-US" dirty="0" smtClean="0"/>
              <a:t>end</a:t>
            </a:r>
          </a:p>
        </p:txBody>
      </p:sp>
      <p:cxnSp>
        <p:nvCxnSpPr>
          <p:cNvPr id="36" name="Gerader Verbinder 35"/>
          <p:cNvCxnSpPr/>
          <p:nvPr/>
        </p:nvCxnSpPr>
        <p:spPr bwMode="auto">
          <a:xfrm>
            <a:off x="3886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r Verbinder 36"/>
          <p:cNvCxnSpPr/>
          <p:nvPr/>
        </p:nvCxnSpPr>
        <p:spPr bwMode="auto">
          <a:xfrm flipV="1">
            <a:off x="45720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r Verbinder 37"/>
          <p:cNvCxnSpPr/>
          <p:nvPr/>
        </p:nvCxnSpPr>
        <p:spPr bwMode="auto">
          <a:xfrm>
            <a:off x="45720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r Verbinder 38"/>
          <p:cNvCxnSpPr/>
          <p:nvPr/>
        </p:nvCxnSpPr>
        <p:spPr bwMode="auto">
          <a:xfrm flipV="1">
            <a:off x="52578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r Verbinder 39"/>
          <p:cNvCxnSpPr/>
          <p:nvPr/>
        </p:nvCxnSpPr>
        <p:spPr bwMode="auto">
          <a:xfrm>
            <a:off x="52578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r Verbinder 40"/>
          <p:cNvCxnSpPr/>
          <p:nvPr/>
        </p:nvCxnSpPr>
        <p:spPr bwMode="auto">
          <a:xfrm flipV="1">
            <a:off x="59436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r Verbinder 41"/>
          <p:cNvCxnSpPr/>
          <p:nvPr/>
        </p:nvCxnSpPr>
        <p:spPr bwMode="auto">
          <a:xfrm>
            <a:off x="59436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r Verbinder 42"/>
          <p:cNvCxnSpPr/>
          <p:nvPr/>
        </p:nvCxnSpPr>
        <p:spPr bwMode="auto">
          <a:xfrm flipV="1">
            <a:off x="66294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r Verbinder 43"/>
          <p:cNvCxnSpPr/>
          <p:nvPr/>
        </p:nvCxnSpPr>
        <p:spPr bwMode="auto">
          <a:xfrm>
            <a:off x="1143000" y="3304401"/>
            <a:ext cx="3429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r Verbinder 45"/>
          <p:cNvCxnSpPr/>
          <p:nvPr/>
        </p:nvCxnSpPr>
        <p:spPr bwMode="auto">
          <a:xfrm flipV="1">
            <a:off x="4572000" y="2618601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r Verbinder 52"/>
          <p:cNvCxnSpPr/>
          <p:nvPr/>
        </p:nvCxnSpPr>
        <p:spPr bwMode="auto">
          <a:xfrm>
            <a:off x="4572000" y="2618601"/>
            <a:ext cx="411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r Verbinder 53"/>
          <p:cNvCxnSpPr/>
          <p:nvPr/>
        </p:nvCxnSpPr>
        <p:spPr bwMode="auto">
          <a:xfrm>
            <a:off x="66294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r Verbinder 54"/>
          <p:cNvCxnSpPr/>
          <p:nvPr/>
        </p:nvCxnSpPr>
        <p:spPr bwMode="auto">
          <a:xfrm flipV="1">
            <a:off x="73152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r Verbinder 58"/>
          <p:cNvCxnSpPr/>
          <p:nvPr/>
        </p:nvCxnSpPr>
        <p:spPr bwMode="auto">
          <a:xfrm flipV="1">
            <a:off x="5257800" y="1780401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r Verbinder 61"/>
          <p:cNvCxnSpPr/>
          <p:nvPr/>
        </p:nvCxnSpPr>
        <p:spPr bwMode="auto">
          <a:xfrm>
            <a:off x="5257800" y="1780401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r Verbinder 62"/>
          <p:cNvCxnSpPr/>
          <p:nvPr/>
        </p:nvCxnSpPr>
        <p:spPr bwMode="auto">
          <a:xfrm flipV="1">
            <a:off x="6629400" y="1780401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r Verbinder 63"/>
          <p:cNvCxnSpPr/>
          <p:nvPr/>
        </p:nvCxnSpPr>
        <p:spPr bwMode="auto">
          <a:xfrm>
            <a:off x="6629400" y="2466201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r Verbinder 64"/>
          <p:cNvCxnSpPr/>
          <p:nvPr/>
        </p:nvCxnSpPr>
        <p:spPr bwMode="auto">
          <a:xfrm>
            <a:off x="2514600" y="2466201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 flipV="1">
            <a:off x="59436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3816712" y="2237601"/>
            <a:ext cx="1205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clear_overflow</a:t>
            </a:r>
            <a:endParaRPr lang="en-US" dirty="0"/>
          </a:p>
        </p:txBody>
      </p:sp>
      <p:sp>
        <p:nvSpPr>
          <p:cNvPr id="66" name="Textfeld 65"/>
          <p:cNvSpPr txBox="1"/>
          <p:nvPr/>
        </p:nvSpPr>
        <p:spPr>
          <a:xfrm>
            <a:off x="3810000" y="3075801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overflow</a:t>
            </a:r>
            <a:endParaRPr lang="en-US" dirty="0"/>
          </a:p>
        </p:txBody>
      </p:sp>
      <p:sp>
        <p:nvSpPr>
          <p:cNvPr id="68" name="Textfeld 67"/>
          <p:cNvSpPr txBox="1"/>
          <p:nvPr/>
        </p:nvSpPr>
        <p:spPr>
          <a:xfrm>
            <a:off x="1287270" y="3886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clk</a:t>
            </a:r>
            <a:endParaRPr lang="en-US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sp>
        <p:nvSpPr>
          <p:cNvPr id="69" name="Inhaltsplatzhalter 20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27050"/>
          </a:xfrm>
        </p:spPr>
        <p:txBody>
          <a:bodyPr/>
          <a:lstStyle/>
          <a:p>
            <a:r>
              <a:rPr lang="de-DE" dirty="0" err="1" smtClean="0"/>
              <a:t>Clear_overflow</a:t>
            </a:r>
            <a:r>
              <a:rPr lang="de-DE" dirty="0" smtClean="0"/>
              <a:t> wird auf erste fallende </a:t>
            </a:r>
            <a:r>
              <a:rPr lang="de-DE" dirty="0" err="1" smtClean="0"/>
              <a:t>clk</a:t>
            </a:r>
            <a:r>
              <a:rPr lang="de-DE" dirty="0" smtClean="0"/>
              <a:t>-Flanke nach </a:t>
            </a:r>
            <a:r>
              <a:rPr lang="de-DE" dirty="0" err="1" smtClean="0"/>
              <a:t>overflow</a:t>
            </a:r>
            <a:r>
              <a:rPr lang="de-DE" dirty="0" smtClean="0"/>
              <a:t>=1 generiert, es dauert bis zur nächsten fallenden </a:t>
            </a:r>
            <a:r>
              <a:rPr lang="de-DE" dirty="0" err="1" smtClean="0"/>
              <a:t>clk</a:t>
            </a:r>
            <a:r>
              <a:rPr lang="de-DE" dirty="0" smtClean="0"/>
              <a:t>-Flanke</a:t>
            </a:r>
          </a:p>
        </p:txBody>
      </p:sp>
    </p:spTree>
    <p:extLst>
      <p:ext uri="{BB962C8B-B14F-4D97-AF65-F5344CB8AC3E}">
        <p14:creationId xmlns:p14="http://schemas.microsoft.com/office/powerpoint/2010/main" val="1363329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Man kann in einem Zustandsautomat jede Art von Speicherzellen verwenden um den Zustand zu </a:t>
            </a:r>
            <a:r>
              <a:rPr lang="de-DE" dirty="0" smtClean="0"/>
              <a:t>speichern</a:t>
            </a:r>
          </a:p>
          <a:p>
            <a:r>
              <a:rPr lang="de-DE" dirty="0"/>
              <a:t>Wenn alle Speicherzellen in </a:t>
            </a:r>
            <a:r>
              <a:rPr lang="de-DE" dirty="0" smtClean="0"/>
              <a:t>einer </a:t>
            </a:r>
            <a:r>
              <a:rPr lang="de-DE" dirty="0" err="1" smtClean="0"/>
              <a:t>Statemaschine</a:t>
            </a:r>
            <a:r>
              <a:rPr lang="de-DE" dirty="0" smtClean="0"/>
              <a:t> </a:t>
            </a:r>
            <a:r>
              <a:rPr lang="de-DE" dirty="0"/>
              <a:t>den  Zustand gleichzeitig ändern, z.B. auf steigende Taktflanke, nennen wir dieses Netzwerk synchron. Synchrone Zustandsmaschine verwenden </a:t>
            </a:r>
            <a:r>
              <a:rPr lang="de-DE" dirty="0" err="1"/>
              <a:t>Filp</a:t>
            </a:r>
            <a:r>
              <a:rPr lang="de-DE" dirty="0"/>
              <a:t>-Flops als </a:t>
            </a:r>
            <a:r>
              <a:rPr lang="de-DE" dirty="0" smtClean="0"/>
              <a:t>Speicherelemente</a:t>
            </a:r>
          </a:p>
          <a:p>
            <a:r>
              <a:rPr lang="de-DE" dirty="0"/>
              <a:t>Man kann auch Zustandsmaschinen bauen, deren Zustand sich durch Änderung von verschiedenen Eingangssignalen ändert. Solche Netzwerke nennen wir asynchron. Asynchrone Zustandsmaschinen verwenden </a:t>
            </a:r>
            <a:r>
              <a:rPr lang="de-DE" dirty="0" err="1"/>
              <a:t>Latches</a:t>
            </a:r>
            <a:r>
              <a:rPr lang="de-DE" dirty="0"/>
              <a:t> als Speicherelemente</a:t>
            </a:r>
            <a:r>
              <a:rPr lang="de-DE" dirty="0" smtClean="0"/>
              <a:t>.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55381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Die Funktionalität einer Zustandsmaschine kann man z.B. mit einem Zustandsdiagramm beschrieben. Solch ein Zustandsdiagram hat für eine </a:t>
            </a:r>
            <a:r>
              <a:rPr lang="de-DE" dirty="0" err="1"/>
              <a:t>Statemaschine</a:t>
            </a:r>
            <a:r>
              <a:rPr lang="de-DE" dirty="0"/>
              <a:t> die gleiche Bedeutung wie eine Wahrheitstabelle für eine kombinatorische </a:t>
            </a:r>
            <a:r>
              <a:rPr lang="de-DE" dirty="0" smtClean="0"/>
              <a:t>Schaltung.</a:t>
            </a:r>
          </a:p>
          <a:p>
            <a:r>
              <a:rPr lang="de-DE" dirty="0" smtClean="0"/>
              <a:t>Ein </a:t>
            </a:r>
            <a:r>
              <a:rPr lang="de-DE" dirty="0"/>
              <a:t>Zustandsdiagramm kann entweder graphisch oder als </a:t>
            </a:r>
            <a:r>
              <a:rPr lang="de-DE" dirty="0" err="1"/>
              <a:t>Verilog</a:t>
            </a:r>
            <a:r>
              <a:rPr lang="de-DE" dirty="0"/>
              <a:t>/VHDL Code dargestellt werden.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99308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Beispiel </a:t>
            </a:r>
            <a:r>
              <a:rPr lang="de-DE" dirty="0" err="1" smtClean="0"/>
              <a:t>Timer</a:t>
            </a:r>
            <a:endParaRPr lang="de-DE" dirty="0" smtClean="0"/>
          </a:p>
          <a:p>
            <a:r>
              <a:rPr lang="de-DE" dirty="0"/>
              <a:t>Der </a:t>
            </a:r>
            <a:r>
              <a:rPr lang="de-DE" dirty="0" err="1"/>
              <a:t>Timer</a:t>
            </a:r>
            <a:r>
              <a:rPr lang="de-DE" dirty="0"/>
              <a:t> besteht aus folgenden Komponenten – einem Zähler, einem Komparator, einem Startkopf, einem Drehregler für die Zeiteinstellung und einem </a:t>
            </a:r>
            <a:r>
              <a:rPr lang="de-DE" dirty="0" smtClean="0"/>
              <a:t>Lautsprecher</a:t>
            </a:r>
            <a:r>
              <a:rPr lang="de-DE" dirty="0"/>
              <a:t>. Der Komparator vergleicht den Zähler-Zustand mit der eingestellten Zeit</a:t>
            </a:r>
            <a:r>
              <a:rPr lang="de-DE" dirty="0" smtClean="0"/>
              <a:t>.</a:t>
            </a:r>
          </a:p>
          <a:p>
            <a:r>
              <a:rPr lang="de-DE" dirty="0"/>
              <a:t>Die Eingänge für die State-Maschine </a:t>
            </a:r>
            <a:r>
              <a:rPr lang="de-DE" dirty="0" smtClean="0"/>
              <a:t>sind das </a:t>
            </a:r>
            <a:r>
              <a:rPr lang="de-DE" dirty="0"/>
              <a:t>Startsignal und der Komparator-Ausgang. Die Ausgangssignale sind ein </a:t>
            </a:r>
            <a:r>
              <a:rPr lang="de-DE" dirty="0" err="1"/>
              <a:t>Reset</a:t>
            </a:r>
            <a:r>
              <a:rPr lang="de-DE" dirty="0"/>
              <a:t> Signal für den Zähler und ein Signal für den Lautsprecher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Statmeschine</a:t>
            </a:r>
            <a:r>
              <a:rPr lang="de-DE" dirty="0" smtClean="0"/>
              <a:t> braucht noch ein Taktsignal und </a:t>
            </a:r>
            <a:r>
              <a:rPr lang="de-DE" dirty="0" err="1" smtClean="0"/>
              <a:t>asynchrons</a:t>
            </a:r>
            <a:r>
              <a:rPr lang="de-DE" dirty="0" smtClean="0"/>
              <a:t> </a:t>
            </a:r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 bwMode="auto">
          <a:xfrm>
            <a:off x="5867400" y="3810000"/>
            <a:ext cx="22860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5943600" y="56388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Zustandsautomat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5943600" y="4191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Zähler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5943600" y="4953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Komparator</a:t>
            </a:r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4800600" y="57912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4800600" y="51816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5105400" y="55626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4961299" y="4886608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Zeit</a:t>
            </a:r>
            <a:endParaRPr lang="de-DE" dirty="0"/>
          </a:p>
        </p:txBody>
      </p:sp>
      <p:cxnSp>
        <p:nvCxnSpPr>
          <p:cNvPr id="14" name="Gerade Verbindung mit Pfeil 13"/>
          <p:cNvCxnSpPr/>
          <p:nvPr/>
        </p:nvCxnSpPr>
        <p:spPr bwMode="auto">
          <a:xfrm>
            <a:off x="7391400" y="5943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7489242" y="5638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cxnSp>
        <p:nvCxnSpPr>
          <p:cNvPr id="23" name="Gerade Verbindung mit Pfeil 22"/>
          <p:cNvCxnSpPr/>
          <p:nvPr/>
        </p:nvCxnSpPr>
        <p:spPr bwMode="auto">
          <a:xfrm>
            <a:off x="4800600" y="60960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feld 23"/>
          <p:cNvSpPr txBox="1"/>
          <p:nvPr/>
        </p:nvSpPr>
        <p:spPr>
          <a:xfrm>
            <a:off x="4904738" y="5867400"/>
            <a:ext cx="911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Takt/</a:t>
            </a:r>
            <a:r>
              <a:rPr lang="de-DE" dirty="0" err="1" smtClean="0"/>
              <a:t>Reset</a:t>
            </a:r>
            <a:endParaRPr lang="de-DE" dirty="0"/>
          </a:p>
        </p:txBody>
      </p:sp>
      <p:cxnSp>
        <p:nvCxnSpPr>
          <p:cNvPr id="25" name="Gerade Verbindung mit Pfeil 24"/>
          <p:cNvCxnSpPr/>
          <p:nvPr/>
        </p:nvCxnSpPr>
        <p:spPr bwMode="auto">
          <a:xfrm>
            <a:off x="6629400" y="4648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Freihandform 25"/>
          <p:cNvSpPr/>
          <p:nvPr/>
        </p:nvSpPr>
        <p:spPr bwMode="auto">
          <a:xfrm>
            <a:off x="7387628" y="4481465"/>
            <a:ext cx="407547" cy="1158844"/>
          </a:xfrm>
          <a:custGeom>
            <a:avLst/>
            <a:gdLst>
              <a:gd name="connsiteX0" fmla="*/ 0 w 407547"/>
              <a:gd name="connsiteY0" fmla="*/ 1158844 h 1158844"/>
              <a:gd name="connsiteX1" fmla="*/ 407406 w 407547"/>
              <a:gd name="connsiteY1" fmla="*/ 371192 h 1158844"/>
              <a:gd name="connsiteX2" fmla="*/ 36214 w 407547"/>
              <a:gd name="connsiteY2" fmla="*/ 0 h 115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47" h="1158844">
                <a:moveTo>
                  <a:pt x="0" y="1158844"/>
                </a:moveTo>
                <a:cubicBezTo>
                  <a:pt x="200685" y="861588"/>
                  <a:pt x="401370" y="564333"/>
                  <a:pt x="407406" y="371192"/>
                </a:cubicBezTo>
                <a:cubicBezTo>
                  <a:pt x="413442" y="178051"/>
                  <a:pt x="224828" y="89025"/>
                  <a:pt x="36214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6625392" y="4648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33" name="Textfeld 32"/>
          <p:cNvSpPr txBox="1"/>
          <p:nvPr/>
        </p:nvSpPr>
        <p:spPr>
          <a:xfrm>
            <a:off x="7348177" y="41910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36043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05200" y="692150"/>
            <a:ext cx="5181600" cy="1822450"/>
          </a:xfrm>
        </p:spPr>
        <p:txBody>
          <a:bodyPr/>
          <a:lstStyle/>
          <a:p>
            <a:r>
              <a:rPr lang="de-DE" dirty="0" smtClean="0"/>
              <a:t>Zustandsdiagramm</a:t>
            </a:r>
          </a:p>
          <a:p>
            <a:r>
              <a:rPr lang="de-DE" dirty="0" smtClean="0"/>
              <a:t>Übergänge</a:t>
            </a:r>
          </a:p>
          <a:p>
            <a:r>
              <a:rPr lang="de-DE" dirty="0"/>
              <a:t>Bedingung für den </a:t>
            </a:r>
            <a:r>
              <a:rPr lang="de-DE" dirty="0" smtClean="0"/>
              <a:t>Übergang</a:t>
            </a:r>
          </a:p>
          <a:p>
            <a:r>
              <a:rPr lang="de-DE" dirty="0" smtClean="0"/>
              <a:t>Synchron -&gt; Bedingung muss erfüllt </a:t>
            </a:r>
            <a:r>
              <a:rPr lang="de-DE" dirty="0"/>
              <a:t>werden, der Übergang passiert dann </a:t>
            </a:r>
            <a:r>
              <a:rPr lang="de-DE" dirty="0" smtClean="0"/>
              <a:t>auf die </a:t>
            </a:r>
            <a:r>
              <a:rPr lang="de-DE" dirty="0"/>
              <a:t>nächste </a:t>
            </a:r>
            <a:r>
              <a:rPr lang="de-DE" dirty="0" smtClean="0"/>
              <a:t>Taktflanke</a:t>
            </a:r>
          </a:p>
          <a:p>
            <a:r>
              <a:rPr lang="de-DE" dirty="0" smtClean="0"/>
              <a:t>Annahme: Der </a:t>
            </a:r>
            <a:r>
              <a:rPr lang="de-DE" dirty="0"/>
              <a:t>Zustandsautomat </a:t>
            </a:r>
            <a:r>
              <a:rPr lang="de-DE" dirty="0" smtClean="0"/>
              <a:t>bleibt in </a:t>
            </a:r>
            <a:r>
              <a:rPr lang="de-DE" dirty="0"/>
              <a:t>einem Zustand </a:t>
            </a:r>
            <a:r>
              <a:rPr lang="de-DE" dirty="0" smtClean="0"/>
              <a:t>wenn </a:t>
            </a:r>
            <a:r>
              <a:rPr lang="de-DE" dirty="0"/>
              <a:t>die Bedingung für den Übergang nicht erfüllt </a:t>
            </a:r>
            <a:r>
              <a:rPr lang="de-DE" dirty="0" smtClean="0"/>
              <a:t>ist</a:t>
            </a:r>
          </a:p>
          <a:p>
            <a:r>
              <a:rPr lang="de-DE" dirty="0" err="1" smtClean="0"/>
              <a:t>Always</a:t>
            </a:r>
            <a:r>
              <a:rPr lang="de-DE" dirty="0" smtClean="0"/>
              <a:t>: Übergänge die </a:t>
            </a:r>
            <a:r>
              <a:rPr lang="de-DE" dirty="0"/>
              <a:t>immer passieren</a:t>
            </a:r>
            <a:endParaRPr lang="en-US" dirty="0"/>
          </a:p>
          <a:p>
            <a:endParaRPr lang="de-DE" dirty="0"/>
          </a:p>
        </p:txBody>
      </p:sp>
      <p:sp>
        <p:nvSpPr>
          <p:cNvPr id="44" name="Ellipse 43"/>
          <p:cNvSpPr/>
          <p:nvPr/>
        </p:nvSpPr>
        <p:spPr bwMode="auto">
          <a:xfrm>
            <a:off x="1371600" y="1143000"/>
            <a:ext cx="914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IDLE</a:t>
            </a:r>
          </a:p>
        </p:txBody>
      </p:sp>
      <p:sp>
        <p:nvSpPr>
          <p:cNvPr id="45" name="Ellipse 44"/>
          <p:cNvSpPr/>
          <p:nvPr/>
        </p:nvSpPr>
        <p:spPr bwMode="auto">
          <a:xfrm>
            <a:off x="1371600" y="17526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RESETCNT</a:t>
            </a:r>
          </a:p>
        </p:txBody>
      </p:sp>
      <p:sp>
        <p:nvSpPr>
          <p:cNvPr id="46" name="Ellipse 45"/>
          <p:cNvSpPr/>
          <p:nvPr/>
        </p:nvSpPr>
        <p:spPr bwMode="auto">
          <a:xfrm>
            <a:off x="1371600" y="24384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COUNT</a:t>
            </a:r>
          </a:p>
        </p:txBody>
      </p:sp>
      <p:sp>
        <p:nvSpPr>
          <p:cNvPr id="47" name="Ellipse 46"/>
          <p:cNvSpPr/>
          <p:nvPr/>
        </p:nvSpPr>
        <p:spPr bwMode="auto">
          <a:xfrm>
            <a:off x="1371600" y="30480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STOP</a:t>
            </a:r>
          </a:p>
        </p:txBody>
      </p:sp>
      <p:cxnSp>
        <p:nvCxnSpPr>
          <p:cNvPr id="48" name="Gerade Verbindung mit Pfeil 47"/>
          <p:cNvCxnSpPr>
            <a:endCxn id="45" idx="0"/>
          </p:cNvCxnSpPr>
          <p:nvPr/>
        </p:nvCxnSpPr>
        <p:spPr bwMode="auto">
          <a:xfrm>
            <a:off x="1981200" y="1524000"/>
            <a:ext cx="1524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feld 48"/>
          <p:cNvSpPr txBox="1"/>
          <p:nvPr/>
        </p:nvSpPr>
        <p:spPr>
          <a:xfrm>
            <a:off x="2068679" y="1447800"/>
            <a:ext cx="639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Start</a:t>
            </a:r>
            <a:endParaRPr lang="de-DE" dirty="0"/>
          </a:p>
        </p:txBody>
      </p:sp>
      <p:cxnSp>
        <p:nvCxnSpPr>
          <p:cNvPr id="50" name="Gerade Verbindung mit Pfeil 49"/>
          <p:cNvCxnSpPr>
            <a:stCxn id="45" idx="4"/>
            <a:endCxn id="46" idx="0"/>
          </p:cNvCxnSpPr>
          <p:nvPr/>
        </p:nvCxnSpPr>
        <p:spPr bwMode="auto">
          <a:xfrm flipH="1">
            <a:off x="2019300" y="2133600"/>
            <a:ext cx="1143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mit Pfeil 50"/>
          <p:cNvCxnSpPr>
            <a:endCxn id="47" idx="0"/>
          </p:cNvCxnSpPr>
          <p:nvPr/>
        </p:nvCxnSpPr>
        <p:spPr bwMode="auto">
          <a:xfrm flipH="1">
            <a:off x="2019300" y="2819400"/>
            <a:ext cx="762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feld 51"/>
          <p:cNvSpPr txBox="1"/>
          <p:nvPr/>
        </p:nvSpPr>
        <p:spPr>
          <a:xfrm>
            <a:off x="2168123" y="2819400"/>
            <a:ext cx="7232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53" name="Freihandform 52"/>
          <p:cNvSpPr/>
          <p:nvPr/>
        </p:nvSpPr>
        <p:spPr bwMode="auto">
          <a:xfrm>
            <a:off x="767025" y="1466661"/>
            <a:ext cx="987084" cy="2294156"/>
          </a:xfrm>
          <a:custGeom>
            <a:avLst/>
            <a:gdLst>
              <a:gd name="connsiteX0" fmla="*/ 987084 w 987084"/>
              <a:gd name="connsiteY0" fmla="*/ 2000816 h 2294156"/>
              <a:gd name="connsiteX1" fmla="*/ 570625 w 987084"/>
              <a:gd name="connsiteY1" fmla="*/ 2227153 h 2294156"/>
              <a:gd name="connsiteX2" fmla="*/ 256 w 987084"/>
              <a:gd name="connsiteY2" fmla="*/ 950614 h 2294156"/>
              <a:gd name="connsiteX3" fmla="*/ 643052 w 987084"/>
              <a:gd name="connsiteY3" fmla="*/ 0 h 229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7084" h="2294156">
                <a:moveTo>
                  <a:pt x="987084" y="2000816"/>
                </a:moveTo>
                <a:cubicBezTo>
                  <a:pt x="861090" y="2201501"/>
                  <a:pt x="735096" y="2402187"/>
                  <a:pt x="570625" y="2227153"/>
                </a:cubicBezTo>
                <a:cubicBezTo>
                  <a:pt x="406154" y="2052119"/>
                  <a:pt x="-11815" y="1321806"/>
                  <a:pt x="256" y="950614"/>
                </a:cubicBezTo>
                <a:cubicBezTo>
                  <a:pt x="12327" y="579422"/>
                  <a:pt x="327689" y="289711"/>
                  <a:pt x="643052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Textfeld 57"/>
          <p:cNvSpPr txBox="1"/>
          <p:nvPr/>
        </p:nvSpPr>
        <p:spPr>
          <a:xfrm>
            <a:off x="2133600" y="2133600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always</a:t>
            </a:r>
            <a:endParaRPr lang="de-DE" dirty="0"/>
          </a:p>
        </p:txBody>
      </p:sp>
      <p:sp>
        <p:nvSpPr>
          <p:cNvPr id="59" name="Textfeld 58"/>
          <p:cNvSpPr txBox="1"/>
          <p:nvPr/>
        </p:nvSpPr>
        <p:spPr>
          <a:xfrm>
            <a:off x="1752600" y="3429000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always</a:t>
            </a:r>
            <a:endParaRPr lang="de-DE" dirty="0"/>
          </a:p>
        </p:txBody>
      </p:sp>
      <p:cxnSp>
        <p:nvCxnSpPr>
          <p:cNvPr id="16" name="Gerader Verbinder 15"/>
          <p:cNvCxnSpPr/>
          <p:nvPr/>
        </p:nvCxnSpPr>
        <p:spPr bwMode="auto">
          <a:xfrm>
            <a:off x="838200" y="548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r Verbinder 17"/>
          <p:cNvCxnSpPr/>
          <p:nvPr/>
        </p:nvCxnSpPr>
        <p:spPr bwMode="auto">
          <a:xfrm flipV="1">
            <a:off x="12954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r Verbinder 64"/>
          <p:cNvCxnSpPr/>
          <p:nvPr/>
        </p:nvCxnSpPr>
        <p:spPr bwMode="auto">
          <a:xfrm>
            <a:off x="1066800" y="518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r Verbinder 65"/>
          <p:cNvCxnSpPr/>
          <p:nvPr/>
        </p:nvCxnSpPr>
        <p:spPr bwMode="auto">
          <a:xfrm flipV="1">
            <a:off x="12954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r Verbinder 66"/>
          <p:cNvCxnSpPr/>
          <p:nvPr/>
        </p:nvCxnSpPr>
        <p:spPr bwMode="auto">
          <a:xfrm>
            <a:off x="1295400" y="548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r Verbinder 67"/>
          <p:cNvCxnSpPr/>
          <p:nvPr/>
        </p:nvCxnSpPr>
        <p:spPr bwMode="auto">
          <a:xfrm flipV="1">
            <a:off x="15240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r Verbinder 68"/>
          <p:cNvCxnSpPr/>
          <p:nvPr/>
        </p:nvCxnSpPr>
        <p:spPr bwMode="auto">
          <a:xfrm>
            <a:off x="1524000" y="518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r Verbinder 69"/>
          <p:cNvCxnSpPr/>
          <p:nvPr/>
        </p:nvCxnSpPr>
        <p:spPr bwMode="auto">
          <a:xfrm flipV="1">
            <a:off x="17526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r Verbinder 70"/>
          <p:cNvCxnSpPr/>
          <p:nvPr/>
        </p:nvCxnSpPr>
        <p:spPr bwMode="auto">
          <a:xfrm>
            <a:off x="1752600" y="548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r Verbinder 71"/>
          <p:cNvCxnSpPr/>
          <p:nvPr/>
        </p:nvCxnSpPr>
        <p:spPr bwMode="auto">
          <a:xfrm flipV="1">
            <a:off x="19812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r Verbinder 72"/>
          <p:cNvCxnSpPr/>
          <p:nvPr/>
        </p:nvCxnSpPr>
        <p:spPr bwMode="auto">
          <a:xfrm>
            <a:off x="1981200" y="518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r Verbinder 73"/>
          <p:cNvCxnSpPr/>
          <p:nvPr/>
        </p:nvCxnSpPr>
        <p:spPr bwMode="auto">
          <a:xfrm flipV="1">
            <a:off x="22098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r Verbinder 74"/>
          <p:cNvCxnSpPr/>
          <p:nvPr/>
        </p:nvCxnSpPr>
        <p:spPr bwMode="auto">
          <a:xfrm>
            <a:off x="2209800" y="548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r Verbinder 75"/>
          <p:cNvCxnSpPr/>
          <p:nvPr/>
        </p:nvCxnSpPr>
        <p:spPr bwMode="auto">
          <a:xfrm flipV="1">
            <a:off x="24384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r Verbinder 76"/>
          <p:cNvCxnSpPr/>
          <p:nvPr/>
        </p:nvCxnSpPr>
        <p:spPr bwMode="auto">
          <a:xfrm>
            <a:off x="2438400" y="518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r Verbinder 77"/>
          <p:cNvCxnSpPr/>
          <p:nvPr/>
        </p:nvCxnSpPr>
        <p:spPr bwMode="auto">
          <a:xfrm flipV="1">
            <a:off x="26670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r Verbinder 78"/>
          <p:cNvCxnSpPr/>
          <p:nvPr/>
        </p:nvCxnSpPr>
        <p:spPr bwMode="auto">
          <a:xfrm>
            <a:off x="9906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r Verbinder 80"/>
          <p:cNvCxnSpPr/>
          <p:nvPr/>
        </p:nvCxnSpPr>
        <p:spPr bwMode="auto">
          <a:xfrm>
            <a:off x="1295400" y="4495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r Verbinder 82"/>
          <p:cNvCxnSpPr/>
          <p:nvPr/>
        </p:nvCxnSpPr>
        <p:spPr bwMode="auto">
          <a:xfrm flipV="1">
            <a:off x="10668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r Verbinder 83"/>
          <p:cNvCxnSpPr/>
          <p:nvPr/>
        </p:nvCxnSpPr>
        <p:spPr bwMode="auto">
          <a:xfrm flipV="1">
            <a:off x="20574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r Verbinder 84"/>
          <p:cNvCxnSpPr/>
          <p:nvPr/>
        </p:nvCxnSpPr>
        <p:spPr bwMode="auto">
          <a:xfrm>
            <a:off x="20574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r Verbinder 96"/>
          <p:cNvCxnSpPr/>
          <p:nvPr/>
        </p:nvCxnSpPr>
        <p:spPr bwMode="auto">
          <a:xfrm>
            <a:off x="1219200" y="6172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r Verbinder 97"/>
          <p:cNvCxnSpPr/>
          <p:nvPr/>
        </p:nvCxnSpPr>
        <p:spPr bwMode="auto">
          <a:xfrm>
            <a:off x="1219200" y="5867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r Verbinder 98"/>
          <p:cNvCxnSpPr/>
          <p:nvPr/>
        </p:nvCxnSpPr>
        <p:spPr bwMode="auto">
          <a:xfrm>
            <a:off x="15240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r Verbinder 99"/>
          <p:cNvCxnSpPr/>
          <p:nvPr/>
        </p:nvCxnSpPr>
        <p:spPr bwMode="auto">
          <a:xfrm flipV="1">
            <a:off x="15240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r Verbinder 100"/>
          <p:cNvCxnSpPr/>
          <p:nvPr/>
        </p:nvCxnSpPr>
        <p:spPr bwMode="auto">
          <a:xfrm>
            <a:off x="1600200" y="6172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r Verbinder 101"/>
          <p:cNvCxnSpPr/>
          <p:nvPr/>
        </p:nvCxnSpPr>
        <p:spPr bwMode="auto">
          <a:xfrm>
            <a:off x="16002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Textfeld 104"/>
          <p:cNvSpPr txBox="1"/>
          <p:nvPr/>
        </p:nvSpPr>
        <p:spPr>
          <a:xfrm>
            <a:off x="750722" y="44958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585498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Clk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930487" y="5867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IDLE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1600200" y="5867400"/>
            <a:ext cx="10134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RESETCNT</a:t>
            </a:r>
            <a:endParaRPr lang="de-DE" dirty="0"/>
          </a:p>
        </p:txBody>
      </p:sp>
      <p:cxnSp>
        <p:nvCxnSpPr>
          <p:cNvPr id="14342" name="Gerade Verbindung mit Pfeil 14341"/>
          <p:cNvCxnSpPr/>
          <p:nvPr/>
        </p:nvCxnSpPr>
        <p:spPr bwMode="auto">
          <a:xfrm>
            <a:off x="1524000" y="55626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736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Abzweigung</a:t>
            </a:r>
          </a:p>
          <a:p>
            <a:r>
              <a:rPr lang="de-DE" dirty="0" smtClean="0"/>
              <a:t>Eindeutigkeit überprüfen</a:t>
            </a:r>
            <a:endParaRPr lang="de-DE" dirty="0"/>
          </a:p>
        </p:txBody>
      </p:sp>
      <p:sp>
        <p:nvSpPr>
          <p:cNvPr id="80" name="Ellipse 79"/>
          <p:cNvSpPr/>
          <p:nvPr/>
        </p:nvSpPr>
        <p:spPr bwMode="auto">
          <a:xfrm>
            <a:off x="2590800" y="16764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82" name="Ellipse 81"/>
          <p:cNvSpPr/>
          <p:nvPr/>
        </p:nvSpPr>
        <p:spPr bwMode="auto">
          <a:xfrm>
            <a:off x="1600200" y="27432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6" name="Ellipse 85"/>
          <p:cNvSpPr/>
          <p:nvPr/>
        </p:nvSpPr>
        <p:spPr bwMode="auto">
          <a:xfrm>
            <a:off x="3505200" y="27432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cxnSp>
        <p:nvCxnSpPr>
          <p:cNvPr id="7" name="Gerade Verbindung mit Pfeil 6"/>
          <p:cNvCxnSpPr/>
          <p:nvPr/>
        </p:nvCxnSpPr>
        <p:spPr bwMode="auto">
          <a:xfrm flipH="1">
            <a:off x="2514600" y="2133600"/>
            <a:ext cx="7620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3352800" y="2133600"/>
            <a:ext cx="685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2514600" y="2209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7" name="Textfeld 86"/>
          <p:cNvSpPr txBox="1"/>
          <p:nvPr/>
        </p:nvSpPr>
        <p:spPr>
          <a:xfrm>
            <a:off x="3733800" y="2209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4849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Hierarchie der Eingänge </a:t>
            </a:r>
            <a:r>
              <a:rPr lang="de-DE" dirty="0" smtClean="0"/>
              <a:t>definieren (a &gt; b)</a:t>
            </a:r>
          </a:p>
          <a:p>
            <a:r>
              <a:rPr lang="de-DE" dirty="0" smtClean="0"/>
              <a:t>Einfacher in HDL</a:t>
            </a:r>
            <a:endParaRPr lang="de-DE" dirty="0"/>
          </a:p>
        </p:txBody>
      </p:sp>
      <p:sp>
        <p:nvSpPr>
          <p:cNvPr id="80" name="Ellipse 79"/>
          <p:cNvSpPr/>
          <p:nvPr/>
        </p:nvSpPr>
        <p:spPr bwMode="auto">
          <a:xfrm>
            <a:off x="2590800" y="16764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82" name="Ellipse 81"/>
          <p:cNvSpPr/>
          <p:nvPr/>
        </p:nvSpPr>
        <p:spPr bwMode="auto">
          <a:xfrm>
            <a:off x="1600200" y="27432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6" name="Ellipse 85"/>
          <p:cNvSpPr/>
          <p:nvPr/>
        </p:nvSpPr>
        <p:spPr bwMode="auto">
          <a:xfrm>
            <a:off x="3505200" y="27432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cxnSp>
        <p:nvCxnSpPr>
          <p:cNvPr id="7" name="Gerade Verbindung mit Pfeil 6"/>
          <p:cNvCxnSpPr/>
          <p:nvPr/>
        </p:nvCxnSpPr>
        <p:spPr bwMode="auto">
          <a:xfrm flipH="1">
            <a:off x="2514600" y="2133600"/>
            <a:ext cx="7620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3352800" y="2133600"/>
            <a:ext cx="685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2444697" y="2209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7" name="Textfeld 86"/>
          <p:cNvSpPr txBox="1"/>
          <p:nvPr/>
        </p:nvSpPr>
        <p:spPr>
          <a:xfrm>
            <a:off x="3733800" y="2209800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!a &amp; b</a:t>
            </a:r>
            <a:endParaRPr lang="en-US" dirty="0"/>
          </a:p>
        </p:txBody>
      </p:sp>
      <p:sp>
        <p:nvSpPr>
          <p:cNvPr id="2" name="Rechteck 1"/>
          <p:cNvSpPr/>
          <p:nvPr/>
        </p:nvSpPr>
        <p:spPr>
          <a:xfrm>
            <a:off x="990600" y="38862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2" algn="l"/>
            <a:r>
              <a:rPr lang="de-DE" dirty="0" err="1" smtClean="0"/>
              <a:t>case</a:t>
            </a:r>
            <a:r>
              <a:rPr lang="de-DE" dirty="0" smtClean="0"/>
              <a:t>  (</a:t>
            </a:r>
            <a:r>
              <a:rPr lang="de-DE" dirty="0"/>
              <a:t>State)</a:t>
            </a:r>
          </a:p>
          <a:p>
            <a:pPr lvl="3" algn="l"/>
            <a:r>
              <a:rPr lang="de-DE" dirty="0" smtClean="0"/>
              <a:t>START: </a:t>
            </a:r>
            <a:r>
              <a:rPr lang="de-DE" dirty="0" err="1"/>
              <a:t>begin</a:t>
            </a:r>
            <a:endParaRPr lang="de-DE" dirty="0"/>
          </a:p>
          <a:p>
            <a:pPr lvl="3" algn="l"/>
            <a:r>
              <a:rPr lang="de-DE" dirty="0" err="1" smtClean="0"/>
              <a:t>if</a:t>
            </a:r>
            <a:r>
              <a:rPr lang="de-DE" dirty="0" smtClean="0"/>
              <a:t> (a) </a:t>
            </a:r>
            <a:r>
              <a:rPr lang="de-DE" dirty="0"/>
              <a:t>State &lt;= </a:t>
            </a:r>
            <a:r>
              <a:rPr lang="de-DE" dirty="0" smtClean="0"/>
              <a:t>A;</a:t>
            </a:r>
            <a:endParaRPr lang="de-DE" dirty="0"/>
          </a:p>
          <a:p>
            <a:pPr lvl="3" algn="l"/>
            <a:r>
              <a:rPr lang="de-DE" dirty="0" err="1" smtClean="0"/>
              <a:t>else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(b) State </a:t>
            </a:r>
            <a:r>
              <a:rPr lang="de-DE" dirty="0"/>
              <a:t>&lt;= </a:t>
            </a:r>
            <a:r>
              <a:rPr lang="de-DE" dirty="0" smtClean="0"/>
              <a:t>B;</a:t>
            </a:r>
          </a:p>
          <a:p>
            <a:pPr lvl="3" algn="l"/>
            <a:r>
              <a:rPr lang="de-DE" dirty="0" smtClean="0"/>
              <a:t>//</a:t>
            </a:r>
            <a:r>
              <a:rPr lang="de-DE" dirty="0" err="1" smtClean="0"/>
              <a:t>else</a:t>
            </a:r>
            <a:r>
              <a:rPr lang="de-DE" dirty="0" smtClean="0"/>
              <a:t> </a:t>
            </a:r>
            <a:r>
              <a:rPr lang="de-DE" dirty="0"/>
              <a:t>S</a:t>
            </a:r>
            <a:r>
              <a:rPr lang="de-DE" dirty="0" smtClean="0"/>
              <a:t>tate </a:t>
            </a:r>
            <a:r>
              <a:rPr lang="de-DE" dirty="0"/>
              <a:t>&lt;= </a:t>
            </a:r>
            <a:r>
              <a:rPr lang="de-DE" dirty="0" smtClean="0"/>
              <a:t>START;</a:t>
            </a:r>
          </a:p>
          <a:p>
            <a:pPr lvl="3" algn="l"/>
            <a:r>
              <a:rPr lang="de-DE" dirty="0" smtClean="0"/>
              <a:t>A:</a:t>
            </a:r>
          </a:p>
          <a:p>
            <a:pPr lvl="3" algn="l"/>
            <a:r>
              <a:rPr lang="de-DE" dirty="0" smtClean="0"/>
              <a:t>B:</a:t>
            </a:r>
          </a:p>
          <a:p>
            <a:pPr lvl="2" algn="l"/>
            <a:r>
              <a:rPr lang="de-DE" dirty="0" err="1"/>
              <a:t>e</a:t>
            </a:r>
            <a:r>
              <a:rPr lang="de-DE" dirty="0" err="1" smtClean="0"/>
              <a:t>ndcase</a:t>
            </a:r>
            <a:endParaRPr lang="de-DE" dirty="0" smtClean="0"/>
          </a:p>
        </p:txBody>
      </p:sp>
      <p:sp>
        <p:nvSpPr>
          <p:cNvPr id="12" name="Inhaltsplatzhalter 2"/>
          <p:cNvSpPr txBox="1">
            <a:spLocks/>
          </p:cNvSpPr>
          <p:nvPr/>
        </p:nvSpPr>
        <p:spPr bwMode="auto">
          <a:xfrm>
            <a:off x="5181600" y="2743200"/>
            <a:ext cx="3657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DE" sz="1800" dirty="0"/>
              <a:t>„CASE“ </a:t>
            </a:r>
            <a:r>
              <a:rPr lang="de-DE" sz="1800" dirty="0" smtClean="0"/>
              <a:t>Befehl</a:t>
            </a:r>
          </a:p>
          <a:p>
            <a:r>
              <a:rPr lang="de-DE" sz="1800" dirty="0"/>
              <a:t>Im Block „START“ werden alle Übergänge vom Zustand „START“ definiert</a:t>
            </a:r>
            <a:r>
              <a:rPr lang="de-DE" sz="1800" dirty="0" smtClean="0"/>
              <a:t>.</a:t>
            </a:r>
          </a:p>
          <a:p>
            <a:r>
              <a:rPr lang="de-DE" sz="1800" dirty="0"/>
              <a:t>IF-ELSE Befehl definiert die </a:t>
            </a:r>
            <a:r>
              <a:rPr lang="de-DE" sz="1800" dirty="0" smtClean="0"/>
              <a:t>Hierarchie</a:t>
            </a:r>
          </a:p>
          <a:p>
            <a:r>
              <a:rPr lang="de-DE" sz="1800" dirty="0"/>
              <a:t>Der letzte ELSE Block wäre ausgeführt wenn weder a noch b wahr </a:t>
            </a:r>
            <a:r>
              <a:rPr lang="de-DE" sz="1800" dirty="0" smtClean="0"/>
              <a:t>sind</a:t>
            </a:r>
          </a:p>
          <a:p>
            <a:r>
              <a:rPr lang="de-DE" sz="1800" dirty="0"/>
              <a:t>Diese Zeile kann weggelassen werden, da Flipflops ihren Zustand behalten wenn es zu keiner Änderung kommt</a:t>
            </a:r>
            <a:endParaRPr lang="de-DE" sz="1800" kern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3746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1693</Words>
  <Application>Microsoft Office PowerPoint</Application>
  <PresentationFormat>Bildschirmpräsentation (4:3)</PresentationFormat>
  <Paragraphs>764</Paragraphs>
  <Slides>30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2" baseType="lpstr">
      <vt:lpstr>Arial</vt:lpstr>
      <vt:lpstr>SDSSMALL2_2</vt:lpstr>
      <vt:lpstr>Vorlesung 5 – Teil 2 Statemaschine (Zustandsautomat)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1550</cp:revision>
  <dcterms:created xsi:type="dcterms:W3CDTF">2010-08-30T10:07:17Z</dcterms:created>
  <dcterms:modified xsi:type="dcterms:W3CDTF">2019-05-19T19:15:30Z</dcterms:modified>
</cp:coreProperties>
</file>